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43" r:id="rId2"/>
    <p:sldId id="257" r:id="rId3"/>
    <p:sldId id="258" r:id="rId4"/>
    <p:sldId id="260" r:id="rId5"/>
    <p:sldId id="261" r:id="rId6"/>
    <p:sldId id="262" r:id="rId7"/>
    <p:sldId id="263" r:id="rId8"/>
    <p:sldId id="428" r:id="rId9"/>
    <p:sldId id="429" r:id="rId10"/>
    <p:sldId id="430" r:id="rId11"/>
    <p:sldId id="420" r:id="rId12"/>
    <p:sldId id="42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421" r:id="rId34"/>
    <p:sldId id="424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5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23" r:id="rId72"/>
    <p:sldId id="324" r:id="rId73"/>
    <p:sldId id="325" r:id="rId74"/>
    <p:sldId id="326" r:id="rId75"/>
    <p:sldId id="327" r:id="rId76"/>
    <p:sldId id="328" r:id="rId77"/>
    <p:sldId id="329" r:id="rId78"/>
    <p:sldId id="335" r:id="rId79"/>
    <p:sldId id="336" r:id="rId80"/>
    <p:sldId id="422" r:id="rId81"/>
    <p:sldId id="337" r:id="rId82"/>
    <p:sldId id="338" r:id="rId83"/>
    <p:sldId id="425" r:id="rId84"/>
    <p:sldId id="426" r:id="rId85"/>
    <p:sldId id="427" r:id="rId86"/>
    <p:sldId id="339" r:id="rId87"/>
    <p:sldId id="340" r:id="rId88"/>
    <p:sldId id="419" r:id="rId89"/>
  </p:sldIdLst>
  <p:sldSz cx="10083800" cy="7562850"/>
  <p:notesSz cx="100838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4" autoAdjust="0"/>
    <p:restoredTop sz="94660"/>
  </p:normalViewPr>
  <p:slideViewPr>
    <p:cSldViewPr>
      <p:cViewPr varScale="1">
        <p:scale>
          <a:sx n="72" d="100"/>
          <a:sy n="72" d="100"/>
        </p:scale>
        <p:origin x="1385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6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261612E-1D09-3140-B860-D6F97D044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90882-C63D-5C41-BF51-F9E9E2B94D0F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25F2387-724F-9A42-8D44-D0C53DF8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A8579FF-36FB-3A40-8BBD-E159D0AEE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60336" y="7033450"/>
            <a:ext cx="231927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4F34C-6FA0-D846-86DE-C205689037A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4825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79448" y="7056119"/>
            <a:ext cx="8148955" cy="335280"/>
          </a:xfrm>
          <a:custGeom>
            <a:avLst/>
            <a:gdLst/>
            <a:ahLst/>
            <a:cxnLst/>
            <a:rect l="l" t="t" r="r" b="b"/>
            <a:pathLst>
              <a:path w="8148955" h="335279">
                <a:moveTo>
                  <a:pt x="8148828" y="0"/>
                </a:moveTo>
                <a:lnTo>
                  <a:pt x="0" y="0"/>
                </a:lnTo>
                <a:lnTo>
                  <a:pt x="0" y="158508"/>
                </a:lnTo>
                <a:lnTo>
                  <a:pt x="0" y="335280"/>
                </a:lnTo>
                <a:lnTo>
                  <a:pt x="8148828" y="335280"/>
                </a:lnTo>
                <a:lnTo>
                  <a:pt x="8148828" y="158508"/>
                </a:lnTo>
                <a:lnTo>
                  <a:pt x="8148828" y="0"/>
                </a:lnTo>
                <a:close/>
              </a:path>
            </a:pathLst>
          </a:custGeom>
          <a:solidFill>
            <a:srgbClr val="F9AC5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427987" y="6883908"/>
            <a:ext cx="8232775" cy="330835"/>
          </a:xfrm>
          <a:custGeom>
            <a:avLst/>
            <a:gdLst/>
            <a:ahLst/>
            <a:cxnLst/>
            <a:rect l="l" t="t" r="r" b="b"/>
            <a:pathLst>
              <a:path w="8232775" h="330834">
                <a:moveTo>
                  <a:pt x="8232648" y="0"/>
                </a:moveTo>
                <a:lnTo>
                  <a:pt x="0" y="0"/>
                </a:lnTo>
                <a:lnTo>
                  <a:pt x="0" y="330707"/>
                </a:lnTo>
                <a:lnTo>
                  <a:pt x="8232648" y="330707"/>
                </a:lnTo>
                <a:lnTo>
                  <a:pt x="8232648" y="0"/>
                </a:lnTo>
                <a:close/>
              </a:path>
            </a:pathLst>
          </a:custGeom>
          <a:solidFill>
            <a:srgbClr val="0070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6460" y="5609844"/>
            <a:ext cx="1281527" cy="19491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63754" y="383539"/>
            <a:ext cx="6156291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19970" y="2420876"/>
            <a:ext cx="6912609" cy="428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06828" y="6931011"/>
            <a:ext cx="2981960" cy="243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902659" y="6931011"/>
            <a:ext cx="1633220" cy="243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iug.org/en/services/next-webcast/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dataconsulting.com/" TargetMode="External"/><Relationship Id="rId2" Type="http://schemas.openxmlformats.org/officeDocument/2006/relationships/hyperlink" Target="mailto:jeff.filippi@itdataconsulting.com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support/knowledgecenter/SSGU8G_14.1.0/com.ibm.perf.doc/ids_prf_682.htm?view=kc" TargetMode="External"/><Relationship Id="rId2" Type="http://schemas.openxmlformats.org/officeDocument/2006/relationships/hyperlink" Target="https://www.ibm.com/support/knowledgecenter/SSGU8G_14.1.0/com.ibm.adref.doc/ids_adr_0199.htm?view=kc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mailto:jeff.filippi@itdataconsulting.co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tdataconsulting.com/" TargetMode="Externa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>
            <a:extLst>
              <a:ext uri="{FF2B5EF4-FFF2-40B4-BE49-F238E27FC236}">
                <a16:creationId xmlns:a16="http://schemas.microsoft.com/office/drawing/2014/main" id="{E875DE3B-4768-8343-804A-C90AAC505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127" y="336127"/>
            <a:ext cx="9411547" cy="635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29" b="1" dirty="0">
                <a:latin typeface="Arial" panose="020B0604020202020204" pitchFamily="34" charset="0"/>
              </a:rPr>
              <a:t>Informix Tech Talks by the IIUG</a:t>
            </a:r>
            <a:endParaRPr lang="en-US" altLang="en-US" sz="3088" b="1" dirty="0">
              <a:latin typeface="Arial" panose="020B0604020202020204" pitchFamily="34" charset="0"/>
            </a:endParaRPr>
          </a:p>
        </p:txBody>
      </p:sp>
      <p:sp>
        <p:nvSpPr>
          <p:cNvPr id="14338" name="Rectangle 1">
            <a:extLst>
              <a:ext uri="{FF2B5EF4-FFF2-40B4-BE49-F238E27FC236}">
                <a16:creationId xmlns:a16="http://schemas.microsoft.com/office/drawing/2014/main" id="{8CB6090A-B751-6F49-A597-14CF65A47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475" y="1119789"/>
            <a:ext cx="7898977" cy="5013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970" b="1" dirty="0">
                <a:latin typeface="Arial" panose="020B0604020202020204" pitchFamily="34" charset="0"/>
              </a:rPr>
              <a:t>Updated: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970" b="1" dirty="0">
                <a:latin typeface="Arial" panose="020B0604020202020204" pitchFamily="34" charset="0"/>
              </a:rPr>
              <a:t>Informix SQL Performance Tuning Tips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970" b="1" dirty="0">
                <a:latin typeface="Arial" panose="020B0604020202020204" pitchFamily="34" charset="0"/>
              </a:rPr>
              <a:t>by Jeff Filippi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206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985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85" b="1" dirty="0">
                <a:latin typeface="Arial" panose="020B0604020202020204" pitchFamily="34" charset="0"/>
              </a:rPr>
              <a:t>Date: Thursday, April 6, 2023, 2:00pm 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985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85" b="1" dirty="0">
                <a:latin typeface="Arial" panose="020B0604020202020204" pitchFamily="34" charset="0"/>
              </a:rPr>
              <a:t>Description</a:t>
            </a:r>
            <a:r>
              <a:rPr lang="en-US" altLang="en-US" sz="1985" dirty="0">
                <a:latin typeface="Arial" panose="020B0604020202020204" pitchFamily="34" charset="0"/>
              </a:rPr>
              <a:t>: Learn how to improve your Informix SQL statements to optimize performance on your Informix Database system.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985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85" b="1" dirty="0">
                <a:latin typeface="Arial" panose="020B0604020202020204" pitchFamily="34" charset="0"/>
              </a:rPr>
              <a:t>Please register - </a:t>
            </a:r>
            <a:r>
              <a:rPr lang="en-US" altLang="en-US" sz="1985" b="1" dirty="0">
                <a:latin typeface="Arial" panose="020B0604020202020204" pitchFamily="34" charset="0"/>
                <a:hlinkClick r:id="rId2"/>
              </a:rPr>
              <a:t>https://www.iiug.org/en/services/next-webcast/</a:t>
            </a:r>
            <a:endParaRPr lang="en-US" altLang="en-US" sz="1985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729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7512" y="383539"/>
            <a:ext cx="6750050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85" dirty="0"/>
              <a:t> </a:t>
            </a:r>
            <a:r>
              <a:rPr dirty="0"/>
              <a:t>Statement</a:t>
            </a:r>
            <a:r>
              <a:rPr spc="-15" dirty="0"/>
              <a:t> </a:t>
            </a:r>
            <a:r>
              <a:rPr spc="-5" dirty="0"/>
              <a:t>Cache</a:t>
            </a:r>
            <a:br>
              <a:rPr lang="en-US" spc="-5" dirty="0"/>
            </a:br>
            <a:r>
              <a:rPr lang="en-US" spc="-5" dirty="0"/>
              <a:t>     “Continued”</a:t>
            </a:r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59FA0C-63A7-6176-E742-046A05B4F142}"/>
              </a:ext>
            </a:extLst>
          </p:cNvPr>
          <p:cNvSpPr txBox="1"/>
          <p:nvPr/>
        </p:nvSpPr>
        <p:spPr>
          <a:xfrm>
            <a:off x="1003300" y="2333625"/>
            <a:ext cx="8458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stmtstring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 select * from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tourn_flavors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where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temp_id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3049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queryplan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 QUERY: (OPTIMIZATION TIMESTAMP: 04-04-2023 12:59:31)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 ------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 select * from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tourn_flavors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where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temp_id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3049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 Estimated Cost: 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 Estimated # of Rows Returned: 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   1)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informix.tourn_flavors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INDEX PATH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     (1) Index Name: informix.tournf_idx1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         Index Keys: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template_id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 (Serial, fragments: ALL)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         Lower Index Filter: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informix.tourn_flavors.template_i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11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7512" y="383539"/>
            <a:ext cx="67500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85" dirty="0"/>
              <a:t> </a:t>
            </a:r>
            <a:r>
              <a:rPr dirty="0"/>
              <a:t>Statement</a:t>
            </a:r>
            <a:r>
              <a:rPr spc="-15" dirty="0"/>
              <a:t> </a:t>
            </a:r>
            <a:r>
              <a:rPr spc="-5" dirty="0"/>
              <a:t>Cache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44809" y="1457718"/>
            <a:ext cx="7300595" cy="1061829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endParaRPr lang="en-US" sz="2800" spc="-1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endParaRPr lang="en-US" sz="2800" b="1" spc="-10" dirty="0"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673DF8-C1FC-C06D-D0E7-555BA63D86D4}"/>
              </a:ext>
            </a:extLst>
          </p:cNvPr>
          <p:cNvSpPr txBox="1"/>
          <p:nvPr/>
        </p:nvSpPr>
        <p:spPr>
          <a:xfrm>
            <a:off x="1039637" y="1571625"/>
            <a:ext cx="83058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Invalidating a Statement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Update syssscelem set valid = 0 where uniqid = 10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You can validate it by running “onstat –g ssc”</a:t>
            </a:r>
          </a:p>
          <a:p>
            <a:r>
              <a:rPr lang="en-US" sz="2400" dirty="0"/>
              <a:t>Look at the “flag” value, it should show ‘DF’</a:t>
            </a: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97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7512" y="383539"/>
            <a:ext cx="67500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85" dirty="0"/>
              <a:t> </a:t>
            </a:r>
            <a:r>
              <a:rPr dirty="0"/>
              <a:t>Statement</a:t>
            </a:r>
            <a:r>
              <a:rPr spc="-15" dirty="0"/>
              <a:t> </a:t>
            </a:r>
            <a:r>
              <a:rPr spc="-5" dirty="0"/>
              <a:t>Cache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44809" y="1457718"/>
            <a:ext cx="7300595" cy="1061829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endParaRPr lang="en-US" sz="2800" spc="-1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endParaRPr lang="en-US" sz="2800" b="1" spc="-10" dirty="0"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673DF8-C1FC-C06D-D0E7-555BA63D86D4}"/>
              </a:ext>
            </a:extLst>
          </p:cNvPr>
          <p:cNvSpPr txBox="1"/>
          <p:nvPr/>
        </p:nvSpPr>
        <p:spPr>
          <a:xfrm>
            <a:off x="1039637" y="1571625"/>
            <a:ext cx="83058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Locking a Statement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Update syssscelem set locked = 1 where uniqid = 10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You can validate it by running “onstat –g ssc”</a:t>
            </a:r>
          </a:p>
          <a:p>
            <a:r>
              <a:rPr lang="en-US" sz="2400" dirty="0"/>
              <a:t>Look at the “flag” value, it should show ‘FL’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10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7200" y="226500"/>
            <a:ext cx="7168515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3285" marR="5080" indent="-2141220">
              <a:lnSpc>
                <a:spcPct val="100000"/>
              </a:lnSpc>
              <a:spcBef>
                <a:spcPts val="100"/>
              </a:spcBef>
              <a:tabLst>
                <a:tab pos="4762500" algn="l"/>
              </a:tabLst>
            </a:pPr>
            <a:r>
              <a:rPr dirty="0"/>
              <a:t>Review</a:t>
            </a:r>
            <a:r>
              <a:rPr spc="-15" dirty="0"/>
              <a:t> </a:t>
            </a:r>
            <a:r>
              <a:rPr spc="-5" dirty="0"/>
              <a:t>Number</a:t>
            </a:r>
            <a:r>
              <a:rPr spc="-15" dirty="0"/>
              <a:t> </a:t>
            </a:r>
            <a:r>
              <a:rPr spc="-5" dirty="0"/>
              <a:t>of	Reads</a:t>
            </a:r>
            <a:r>
              <a:rPr spc="-85" dirty="0"/>
              <a:t> </a:t>
            </a:r>
            <a:r>
              <a:rPr spc="-5" dirty="0"/>
              <a:t>on </a:t>
            </a:r>
            <a:r>
              <a:rPr spc="-1210" dirty="0"/>
              <a:t> </a:t>
            </a:r>
            <a:r>
              <a:rPr spc="-50" dirty="0"/>
              <a:t>Table/Index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6086" y="2281058"/>
            <a:ext cx="7082790" cy="285559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5080" indent="-228600">
              <a:lnSpc>
                <a:spcPts val="3030"/>
              </a:lnSpc>
              <a:spcBef>
                <a:spcPts val="470"/>
              </a:spcBef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Use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table </a:t>
            </a:r>
            <a:r>
              <a:rPr sz="2800" spc="-10" dirty="0">
                <a:latin typeface="Arial"/>
                <a:cs typeface="Arial"/>
              </a:rPr>
              <a:t>SYSPTPROF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look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at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buffer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reads,</a:t>
            </a:r>
            <a:r>
              <a:rPr sz="2800" spc="-5" dirty="0">
                <a:latin typeface="Arial"/>
                <a:cs typeface="Arial"/>
              </a:rPr>
              <a:t> page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reads,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sequential scans.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900" dirty="0">
              <a:latin typeface="Arial"/>
              <a:cs typeface="Arial"/>
            </a:endParaRPr>
          </a:p>
          <a:p>
            <a:pPr marL="927100" marR="259715" indent="-204470">
              <a:lnSpc>
                <a:spcPts val="2590"/>
              </a:lnSpc>
            </a:pPr>
            <a:r>
              <a:rPr sz="2400" spc="-10" dirty="0">
                <a:latin typeface="Arial"/>
                <a:cs typeface="Arial"/>
              </a:rPr>
              <a:t>SELECT </a:t>
            </a:r>
            <a:r>
              <a:rPr sz="2400" spc="-5" dirty="0">
                <a:latin typeface="Arial"/>
                <a:cs typeface="Arial"/>
              </a:rPr>
              <a:t>tabname[1,25], bufreads, pagreads,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isreads,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seqscans</a:t>
            </a:r>
            <a:endParaRPr sz="2400" dirty="0">
              <a:latin typeface="Arial"/>
              <a:cs typeface="Arial"/>
            </a:endParaRPr>
          </a:p>
          <a:p>
            <a:pPr marL="698500" marR="2682240">
              <a:lnSpc>
                <a:spcPts val="3100"/>
              </a:lnSpc>
              <a:spcBef>
                <a:spcPts val="45"/>
              </a:spcBef>
            </a:pPr>
            <a:r>
              <a:rPr sz="2400" spc="-5" dirty="0">
                <a:latin typeface="Arial"/>
                <a:cs typeface="Arial"/>
              </a:rPr>
              <a:t>FROM sysmaster:sysptprof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ORDER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BY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2</a:t>
            </a:r>
            <a:r>
              <a:rPr sz="2400" spc="-5" dirty="0">
                <a:latin typeface="Arial"/>
                <a:cs typeface="Arial"/>
              </a:rPr>
              <a:t> desc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5219" y="383539"/>
            <a:ext cx="431228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</a:t>
            </a:r>
            <a:r>
              <a:rPr spc="-75" dirty="0"/>
              <a:t> </a:t>
            </a:r>
            <a:r>
              <a:rPr dirty="0"/>
              <a:t>-</a:t>
            </a:r>
            <a:r>
              <a:rPr spc="-55" dirty="0"/>
              <a:t> </a:t>
            </a:r>
            <a:r>
              <a:rPr spc="-5" dirty="0"/>
              <a:t>Reads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59099" y="2087987"/>
          <a:ext cx="7910195" cy="3968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1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6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8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32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31750">
                        <a:lnSpc>
                          <a:spcPts val="2875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tabname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0825" algn="r">
                        <a:lnSpc>
                          <a:spcPts val="2875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bufreads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29565" algn="r">
                        <a:lnSpc>
                          <a:spcPts val="2875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pagreads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7680">
                        <a:lnSpc>
                          <a:spcPts val="2875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isreads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trnsit_1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R="19177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-2122091061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R="29972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429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5975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1630786736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trnsit_1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63373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-812314372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90995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3162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438784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b="1" spc="-15" dirty="0">
                          <a:latin typeface="Arial"/>
                          <a:cs typeface="Arial"/>
                        </a:rPr>
                        <a:t>-678524115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trnsit_1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6337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b="1" spc="-15" dirty="0">
                          <a:latin typeface="Arial"/>
                          <a:cs typeface="Arial"/>
                        </a:rPr>
                        <a:t>-110705308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10198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233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42672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-390409810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im_p_route_1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5727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1806427782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10198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247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489584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865918944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ed_rl_event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5727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1749246222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7175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23550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3073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1709746386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loc_sup_data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R="239395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1479941490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126492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39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492759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spc="-15" dirty="0">
                          <a:latin typeface="Arial"/>
                          <a:cs typeface="Arial"/>
                        </a:rPr>
                        <a:t>1108625557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ed_rl_event_3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spc="-15" dirty="0">
                          <a:latin typeface="Arial"/>
                          <a:cs typeface="Arial"/>
                        </a:rPr>
                        <a:t>1186682507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5486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2668713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499109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789739458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460_4902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R="21653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spc="-15" dirty="0">
                          <a:latin typeface="Arial"/>
                          <a:cs typeface="Arial"/>
                        </a:rPr>
                        <a:t>1125173161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6235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1003575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5740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373042018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ed_rl_event_4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R="276225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893520660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8655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25725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57594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886704767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355">
                <a:tc>
                  <a:txBody>
                    <a:bodyPr/>
                    <a:lstStyle/>
                    <a:p>
                      <a:pPr marL="31750">
                        <a:lnSpc>
                          <a:spcPts val="1960"/>
                        </a:lnSpc>
                        <a:spcBef>
                          <a:spcPts val="305"/>
                        </a:spcBef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im_mv_event</a:t>
                      </a: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R="241935" algn="r">
                        <a:lnSpc>
                          <a:spcPts val="1960"/>
                        </a:lnSpc>
                        <a:spcBef>
                          <a:spcPts val="305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870108889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477520">
                        <a:lnSpc>
                          <a:spcPts val="1960"/>
                        </a:lnSpc>
                        <a:spcBef>
                          <a:spcPts val="305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30477208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548640">
                        <a:lnSpc>
                          <a:spcPts val="1960"/>
                        </a:lnSpc>
                        <a:spcBef>
                          <a:spcPts val="305"/>
                        </a:spcBef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780365364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7975" y="383539"/>
            <a:ext cx="44081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New</a:t>
            </a:r>
            <a:r>
              <a:rPr spc="-50" dirty="0"/>
              <a:t> </a:t>
            </a:r>
            <a:r>
              <a:rPr dirty="0"/>
              <a:t>Index</a:t>
            </a:r>
            <a:r>
              <a:rPr spc="-275" dirty="0"/>
              <a:t> </a:t>
            </a:r>
            <a:r>
              <a:rPr spc="-5" dirty="0"/>
              <a:t>Added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9081" y="1980737"/>
            <a:ext cx="10160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abna</a:t>
            </a:r>
            <a:r>
              <a:rPr sz="2000" spc="-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61382" y="1980737"/>
            <a:ext cx="101726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bu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reads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027846" y="1980737"/>
            <a:ext cx="10890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pagreads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855215" y="1980737"/>
            <a:ext cx="8483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reads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169777" y="2820773"/>
          <a:ext cx="8069578" cy="3091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9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8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265">
                <a:tc>
                  <a:txBody>
                    <a:bodyPr/>
                    <a:lstStyle/>
                    <a:p>
                      <a:pPr marL="101600">
                        <a:lnSpc>
                          <a:spcPts val="221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140_409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2265" algn="r">
                        <a:lnSpc>
                          <a:spcPts val="2215"/>
                        </a:lnSpc>
                      </a:pPr>
                      <a:r>
                        <a:rPr sz="2000" spc="-15" dirty="0">
                          <a:latin typeface="Arial"/>
                          <a:cs typeface="Arial"/>
                        </a:rPr>
                        <a:t>-845911921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ts val="221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4175">
                        <a:lnSpc>
                          <a:spcPts val="221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1722690950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cntrct_num</a:t>
                      </a: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6724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1297728722</a:t>
                      </a: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1747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7950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2868878</a:t>
                      </a:r>
                    </a:p>
                  </a:txBody>
                  <a:tcPr marL="0" marR="0" marT="3429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221_1360</a:t>
                      </a: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33655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812752007</a:t>
                      </a: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8953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406226191</a:t>
                      </a:r>
                    </a:p>
                  </a:txBody>
                  <a:tcPr marL="0" marR="0" marT="3429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200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................</a:t>
                      </a:r>
                      <a:endParaRPr sz="2000" dirty="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trnsit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950" dirty="0">
                        <a:latin typeface="Times New Roman"/>
                        <a:cs typeface="Times New Roman"/>
                      </a:endParaRPr>
                    </a:p>
                    <a:p>
                      <a:pPr marR="276860" algn="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17215024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950" dirty="0">
                        <a:latin typeface="Times New Roman"/>
                        <a:cs typeface="Times New Roman"/>
                      </a:endParaRPr>
                    </a:p>
                    <a:p>
                      <a:pPr marL="54991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22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950" dirty="0">
                        <a:latin typeface="Times New Roman"/>
                        <a:cs typeface="Times New Roman"/>
                      </a:endParaRPr>
                    </a:p>
                    <a:p>
                      <a:pPr marR="29845" algn="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12007375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9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trnsit_ix1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27241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15638629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3441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106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12898627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marL="31750">
                        <a:lnSpc>
                          <a:spcPts val="2325"/>
                        </a:lnSpc>
                        <a:spcBef>
                          <a:spcPts val="1855"/>
                        </a:spcBef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im_p_route_1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235585" marB="0"/>
                </a:tc>
                <a:tc>
                  <a:txBody>
                    <a:bodyPr/>
                    <a:lstStyle/>
                    <a:p>
                      <a:pPr marL="1113155">
                        <a:lnSpc>
                          <a:spcPts val="2325"/>
                        </a:lnSpc>
                        <a:spcBef>
                          <a:spcPts val="185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23045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235585" marB="0"/>
                </a:tc>
                <a:tc>
                  <a:txBody>
                    <a:bodyPr/>
                    <a:lstStyle/>
                    <a:p>
                      <a:pPr marL="280035">
                        <a:lnSpc>
                          <a:spcPts val="2325"/>
                        </a:lnSpc>
                        <a:spcBef>
                          <a:spcPts val="185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347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235585" marB="0"/>
                </a:tc>
                <a:tc>
                  <a:txBody>
                    <a:bodyPr/>
                    <a:lstStyle/>
                    <a:p>
                      <a:pPr marR="93980" algn="r">
                        <a:lnSpc>
                          <a:spcPts val="2325"/>
                        </a:lnSpc>
                        <a:spcBef>
                          <a:spcPts val="185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12904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23558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11587"/>
            <a:ext cx="6979284" cy="238078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5080" indent="-228600">
              <a:lnSpc>
                <a:spcPts val="2590"/>
              </a:lnSpc>
              <a:spcBef>
                <a:spcPts val="425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There are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more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ways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find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tune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Informix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utilizing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tracing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SQL</a:t>
            </a: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325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onconfig parameter: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SQLTRACE</a:t>
            </a:r>
            <a:endParaRPr sz="24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04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QL</a:t>
            </a:r>
            <a:r>
              <a:rPr sz="2400" spc="-229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Ad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API</a:t>
            </a:r>
            <a:endParaRPr sz="24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Informix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HQ</a:t>
            </a:r>
            <a:r>
              <a:rPr sz="2400" spc="-20" dirty="0">
                <a:latin typeface="Arial"/>
                <a:cs typeface="Arial"/>
              </a:rPr>
              <a:t> 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3759" y="1876927"/>
            <a:ext cx="7459345" cy="426757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15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There are</a:t>
            </a:r>
            <a:r>
              <a:rPr sz="2400" dirty="0">
                <a:latin typeface="Arial"/>
                <a:cs typeface="Arial"/>
              </a:rPr>
              <a:t> a</a:t>
            </a:r>
            <a:r>
              <a:rPr sz="2400" spc="-5" dirty="0">
                <a:latin typeface="Arial"/>
                <a:cs typeface="Arial"/>
              </a:rPr>
              <a:t> couple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ways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turn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tracing on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Informix</a:t>
            </a:r>
            <a:endParaRPr sz="24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onconfig parameter: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SQLTRACE</a:t>
            </a:r>
            <a:endParaRPr sz="2400" dirty="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270"/>
              </a:spcBef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level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[off,low,med,high]</a:t>
            </a:r>
            <a:endParaRPr sz="2000" dirty="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250"/>
              </a:spcBef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ntraces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[#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traces]</a:t>
            </a:r>
          </a:p>
          <a:p>
            <a:pPr marL="1155700" lvl="2" indent="-228600">
              <a:lnSpc>
                <a:spcPct val="100000"/>
              </a:lnSpc>
              <a:spcBef>
                <a:spcPts val="265"/>
              </a:spcBef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size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[size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each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trace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buffer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kb]</a:t>
            </a:r>
          </a:p>
          <a:p>
            <a:pPr marL="1155700" lvl="2" indent="-228600">
              <a:lnSpc>
                <a:spcPct val="100000"/>
              </a:lnSpc>
              <a:spcBef>
                <a:spcPts val="265"/>
              </a:spcBef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mode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[global,user]</a:t>
            </a:r>
          </a:p>
          <a:p>
            <a:pPr marL="1155700" lvl="2" indent="-228600">
              <a:lnSpc>
                <a:spcPct val="100000"/>
              </a:lnSpc>
              <a:spcBef>
                <a:spcPts val="250"/>
              </a:spcBef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Example:</a:t>
            </a:r>
            <a:endParaRPr sz="2000" dirty="0">
              <a:latin typeface="Arial"/>
              <a:cs typeface="Arial"/>
            </a:endParaRPr>
          </a:p>
          <a:p>
            <a:pPr marL="1384300" marR="5080" lvl="3">
              <a:lnSpc>
                <a:spcPct val="111200"/>
              </a:lnSpc>
              <a:spcBef>
                <a:spcPts val="55"/>
              </a:spcBef>
              <a:tabLst>
                <a:tab pos="1612265" algn="l"/>
                <a:tab pos="1612900" algn="l"/>
              </a:tabLst>
            </a:pPr>
            <a:r>
              <a:rPr sz="1800" spc="-20" dirty="0">
                <a:latin typeface="Arial"/>
                <a:cs typeface="Arial"/>
              </a:rPr>
              <a:t>SQLTRACE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level=low,ntraces=1000,size=2,mode=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global </a:t>
            </a:r>
            <a:endParaRPr lang="en-US" sz="1800" spc="-10" dirty="0">
              <a:latin typeface="Arial"/>
              <a:cs typeface="Arial"/>
            </a:endParaRPr>
          </a:p>
          <a:p>
            <a:pPr marL="1384300" marR="5080" lvl="3">
              <a:lnSpc>
                <a:spcPct val="111200"/>
              </a:lnSpc>
              <a:spcBef>
                <a:spcPts val="55"/>
              </a:spcBef>
              <a:tabLst>
                <a:tab pos="1612265" algn="l"/>
                <a:tab pos="1612900" algn="l"/>
              </a:tabLst>
            </a:pPr>
            <a:endParaRPr lang="en-US" spc="-10" dirty="0">
              <a:latin typeface="Arial"/>
              <a:cs typeface="Arial"/>
            </a:endParaRPr>
          </a:p>
          <a:p>
            <a:pPr marL="1384300" marR="5080" lvl="3">
              <a:lnSpc>
                <a:spcPct val="111200"/>
              </a:lnSpc>
              <a:spcBef>
                <a:spcPts val="55"/>
              </a:spcBef>
              <a:tabLst>
                <a:tab pos="1612265" algn="l"/>
                <a:tab pos="1612900" algn="l"/>
              </a:tabLst>
            </a:pPr>
            <a:r>
              <a:rPr sz="1800" spc="-48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(This </a:t>
            </a:r>
            <a:r>
              <a:rPr sz="2000" dirty="0">
                <a:latin typeface="Arial"/>
                <a:cs typeface="Arial"/>
              </a:rPr>
              <a:t>allows me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trace the last 1000 sql 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statements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instance)</a:t>
            </a:r>
          </a:p>
          <a:p>
            <a:pPr marL="698500" lvl="1" indent="-228600">
              <a:lnSpc>
                <a:spcPct val="100000"/>
              </a:lnSpc>
              <a:spcBef>
                <a:spcPts val="210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Informix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HQ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18928"/>
            <a:ext cx="7940040" cy="397192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5080" indent="-228600">
              <a:lnSpc>
                <a:spcPts val="3030"/>
              </a:lnSpc>
              <a:spcBef>
                <a:spcPts val="470"/>
              </a:spcBef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proved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SQ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rac</a:t>
            </a:r>
            <a:r>
              <a:rPr sz="2800" spc="-5" dirty="0">
                <a:latin typeface="Arial"/>
                <a:cs typeface="Arial"/>
              </a:rPr>
              <a:t>ing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w</a:t>
            </a:r>
            <a:r>
              <a:rPr sz="2800" spc="-5" dirty="0">
                <a:latin typeface="Arial"/>
                <a:cs typeface="Arial"/>
              </a:rPr>
              <a:t>ith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SQ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spc="-26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-1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AP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  Informix</a:t>
            </a:r>
            <a:endParaRPr sz="2800" dirty="0">
              <a:latin typeface="Arial"/>
              <a:cs typeface="Arial"/>
            </a:endParaRPr>
          </a:p>
          <a:p>
            <a:pPr marL="698500" marR="296545" lvl="1" indent="-228600">
              <a:lnSpc>
                <a:spcPts val="2590"/>
              </a:lnSpc>
              <a:spcBef>
                <a:spcPts val="509"/>
              </a:spcBef>
              <a:buChar char="•"/>
              <a:tabLst>
                <a:tab pos="698500" algn="l"/>
              </a:tabLst>
            </a:pPr>
            <a:r>
              <a:rPr sz="2400" spc="-80" dirty="0">
                <a:latin typeface="Arial"/>
                <a:cs typeface="Arial"/>
              </a:rPr>
              <a:t>You</a:t>
            </a:r>
            <a:r>
              <a:rPr sz="2400" spc="-5" dirty="0">
                <a:latin typeface="Arial"/>
                <a:cs typeface="Arial"/>
              </a:rPr>
              <a:t> can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 these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new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commands</a:t>
            </a:r>
            <a:r>
              <a:rPr sz="2400" dirty="0">
                <a:latin typeface="Arial"/>
                <a:cs typeface="Arial"/>
              </a:rPr>
              <a:t> 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manage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SQL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tracing by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databases.</a:t>
            </a:r>
            <a:endParaRPr sz="2400" dirty="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229"/>
              </a:spcBef>
              <a:buChar char="•"/>
              <a:tabLst>
                <a:tab pos="1155065" algn="l"/>
                <a:tab pos="1155700" algn="l"/>
                <a:tab pos="4941570" algn="l"/>
              </a:tabLst>
            </a:pPr>
            <a:r>
              <a:rPr sz="2000" spc="-5" dirty="0">
                <a:latin typeface="Arial"/>
                <a:cs typeface="Arial"/>
              </a:rPr>
              <a:t>SET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SQL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TRACING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DATABASE	</a:t>
            </a:r>
            <a:r>
              <a:rPr sz="2000" dirty="0">
                <a:latin typeface="Arial"/>
                <a:cs typeface="Arial"/>
              </a:rPr>
              <a:t>ADD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{Database}</a:t>
            </a:r>
          </a:p>
          <a:p>
            <a:pPr marL="5003800" marR="2080260">
              <a:lnSpc>
                <a:spcPts val="2660"/>
              </a:lnSpc>
              <a:spcBef>
                <a:spcPts val="125"/>
              </a:spcBef>
            </a:pPr>
            <a:r>
              <a:rPr sz="2000" dirty="0">
                <a:latin typeface="Arial"/>
                <a:cs typeface="Arial"/>
              </a:rPr>
              <a:t>CL</a:t>
            </a:r>
            <a:r>
              <a:rPr sz="2000" spc="-5" dirty="0">
                <a:latin typeface="Arial"/>
                <a:cs typeface="Arial"/>
              </a:rPr>
              <a:t>EAR  LIST</a:t>
            </a:r>
            <a:endParaRPr sz="2000" dirty="0">
              <a:latin typeface="Arial"/>
              <a:cs typeface="Arial"/>
            </a:endParaRPr>
          </a:p>
          <a:p>
            <a:pPr marL="5003800">
              <a:lnSpc>
                <a:spcPct val="100000"/>
              </a:lnSpc>
              <a:spcBef>
                <a:spcPts val="135"/>
              </a:spcBef>
            </a:pPr>
            <a:r>
              <a:rPr sz="2000" dirty="0">
                <a:latin typeface="Arial"/>
                <a:cs typeface="Arial"/>
              </a:rPr>
              <a:t>REMOVE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{Database}</a:t>
            </a:r>
          </a:p>
          <a:p>
            <a:pPr marL="698500" marR="327660" lvl="1" indent="-228600">
              <a:lnSpc>
                <a:spcPts val="2590"/>
              </a:lnSpc>
              <a:spcBef>
                <a:spcPts val="530"/>
              </a:spcBef>
              <a:buChar char="•"/>
              <a:tabLst>
                <a:tab pos="698500" algn="l"/>
              </a:tabLst>
            </a:pPr>
            <a:r>
              <a:rPr sz="2400" spc="-80" dirty="0">
                <a:latin typeface="Arial"/>
                <a:cs typeface="Arial"/>
              </a:rPr>
              <a:t>You</a:t>
            </a:r>
            <a:r>
              <a:rPr sz="2400" spc="-5" dirty="0">
                <a:latin typeface="Arial"/>
                <a:cs typeface="Arial"/>
              </a:rPr>
              <a:t> can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also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suspend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resume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tracing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at the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server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without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de-allocating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any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resources.</a:t>
            </a:r>
            <a:endParaRPr sz="2400" dirty="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229"/>
              </a:spcBef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SET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SQL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TRACING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SUSPEND/RESUME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18928"/>
            <a:ext cx="7685405" cy="39624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287020" indent="-228600">
              <a:lnSpc>
                <a:spcPts val="3030"/>
              </a:lnSpc>
              <a:spcBef>
                <a:spcPts val="470"/>
              </a:spcBef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Here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how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you enable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tracing </a:t>
            </a:r>
            <a:r>
              <a:rPr sz="2800" spc="-5" dirty="0">
                <a:latin typeface="Arial"/>
                <a:cs typeface="Arial"/>
              </a:rPr>
              <a:t>thru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 “sysadmin” </a:t>
            </a:r>
            <a:r>
              <a:rPr sz="2800" spc="-5" dirty="0">
                <a:latin typeface="Arial"/>
                <a:cs typeface="Arial"/>
              </a:rPr>
              <a:t>database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running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following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command:</a:t>
            </a:r>
          </a:p>
          <a:p>
            <a:pPr marL="698500" marR="1153795" lvl="1" indent="-228600">
              <a:lnSpc>
                <a:spcPts val="2590"/>
              </a:lnSpc>
              <a:spcBef>
                <a:spcPts val="500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EXECUTE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FUNCTION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task(“set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sql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tracing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on”,1000,2,”low”,”global”)</a:t>
            </a:r>
            <a:endParaRPr sz="24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32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800" spc="-165" dirty="0">
                <a:latin typeface="Arial"/>
                <a:cs typeface="Arial"/>
              </a:rPr>
              <a:t>To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validate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that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tracing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 turned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on</a:t>
            </a:r>
            <a:r>
              <a:rPr sz="2800" dirty="0">
                <a:latin typeface="Arial"/>
                <a:cs typeface="Arial"/>
              </a:rPr>
              <a:t> by:</a:t>
            </a:r>
          </a:p>
          <a:p>
            <a:pPr marL="782320" lvl="1" indent="-312420">
              <a:lnSpc>
                <a:spcPct val="100000"/>
              </a:lnSpc>
              <a:spcBef>
                <a:spcPts val="220"/>
              </a:spcBef>
              <a:buChar char="•"/>
              <a:tabLst>
                <a:tab pos="781685" algn="l"/>
                <a:tab pos="782320" algn="l"/>
              </a:tabLst>
            </a:pPr>
            <a:r>
              <a:rPr sz="2400" spc="-5" dirty="0">
                <a:latin typeface="Arial"/>
                <a:cs typeface="Arial"/>
              </a:rPr>
              <a:t>onstat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–g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his</a:t>
            </a:r>
            <a:endParaRPr sz="2400" dirty="0">
              <a:latin typeface="Arial"/>
              <a:cs typeface="Arial"/>
            </a:endParaRPr>
          </a:p>
          <a:p>
            <a:pPr marL="698500" marR="5080" lvl="1" indent="-228600">
              <a:lnSpc>
                <a:spcPts val="2590"/>
              </a:lnSpc>
              <a:spcBef>
                <a:spcPts val="545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This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option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prints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about</a:t>
            </a:r>
            <a:r>
              <a:rPr sz="2400" dirty="0">
                <a:latin typeface="Arial"/>
                <a:cs typeface="Arial"/>
              </a:rPr>
              <a:t> the </a:t>
            </a:r>
            <a:r>
              <a:rPr sz="2400" spc="-30" dirty="0">
                <a:latin typeface="Arial"/>
                <a:cs typeface="Arial"/>
              </a:rPr>
              <a:t>SQLTRACE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configuration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parameter.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33915" y="2462056"/>
            <a:ext cx="4701540" cy="2496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Calibri"/>
                <a:cs typeface="Calibri"/>
              </a:rPr>
              <a:t>Jeff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Filippi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3250" dirty="0">
              <a:latin typeface="Calibri"/>
              <a:cs typeface="Calibri"/>
            </a:endParaRPr>
          </a:p>
          <a:p>
            <a:pPr marL="12700" marR="5080" indent="635" algn="ctr">
              <a:lnSpc>
                <a:spcPct val="119800"/>
              </a:lnSpc>
            </a:pPr>
            <a:r>
              <a:rPr sz="2800" spc="-20" dirty="0">
                <a:latin typeface="Calibri"/>
                <a:cs typeface="Calibri"/>
              </a:rPr>
              <a:t>Integrated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Data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Consulting,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LLC 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jeff.filippi@itdataconsulting.com </a:t>
            </a:r>
            <a:r>
              <a:rPr sz="2800" spc="-62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8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www.itdataconsulting.com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51203" y="3599688"/>
            <a:ext cx="943355" cy="47701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0595" y="1770160"/>
            <a:ext cx="135953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latin typeface="Arial"/>
                <a:cs typeface="Arial"/>
              </a:rPr>
              <a:t>onstat</a:t>
            </a:r>
            <a:r>
              <a:rPr sz="1700" b="1" spc="-45" dirty="0">
                <a:latin typeface="Arial"/>
                <a:cs typeface="Arial"/>
              </a:rPr>
              <a:t> </a:t>
            </a:r>
            <a:r>
              <a:rPr sz="1700" b="1" spc="-5" dirty="0">
                <a:latin typeface="Arial"/>
                <a:cs typeface="Arial"/>
              </a:rPr>
              <a:t>–g</a:t>
            </a:r>
            <a:r>
              <a:rPr sz="1700" b="1" spc="-30" dirty="0">
                <a:latin typeface="Arial"/>
                <a:cs typeface="Arial"/>
              </a:rPr>
              <a:t> </a:t>
            </a:r>
            <a:r>
              <a:rPr sz="1700" b="1" spc="-5" dirty="0">
                <a:latin typeface="Arial"/>
                <a:cs typeface="Arial"/>
              </a:rPr>
              <a:t>his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0595" y="2398048"/>
            <a:ext cx="4137660" cy="43688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41300" marR="5080" indent="-228600">
              <a:lnSpc>
                <a:spcPct val="80000"/>
              </a:lnSpc>
              <a:spcBef>
                <a:spcPts val="459"/>
              </a:spcBef>
            </a:pPr>
            <a:r>
              <a:rPr sz="1500" spc="-5" dirty="0">
                <a:latin typeface="Arial"/>
                <a:cs typeface="Arial"/>
              </a:rPr>
              <a:t>IBM </a:t>
            </a:r>
            <a:r>
              <a:rPr sz="1500" dirty="0">
                <a:latin typeface="Arial"/>
                <a:cs typeface="Arial"/>
              </a:rPr>
              <a:t>Informix </a:t>
            </a:r>
            <a:r>
              <a:rPr sz="1500" spc="-5" dirty="0">
                <a:latin typeface="Arial"/>
                <a:cs typeface="Arial"/>
              </a:rPr>
              <a:t>Dynamic Server </a:t>
            </a:r>
            <a:r>
              <a:rPr sz="1500" spc="-15" dirty="0">
                <a:latin typeface="Arial"/>
                <a:cs typeface="Arial"/>
              </a:rPr>
              <a:t>Version </a:t>
            </a:r>
            <a:r>
              <a:rPr sz="1500" dirty="0">
                <a:latin typeface="Arial"/>
                <a:cs typeface="Arial"/>
              </a:rPr>
              <a:t>14.10.FC5 </a:t>
            </a:r>
            <a:r>
              <a:rPr sz="1500" spc="-40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Kbytes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97795" y="2398048"/>
            <a:ext cx="375031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--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On-Line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--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Up</a:t>
            </a:r>
            <a:r>
              <a:rPr sz="1500" dirty="0">
                <a:latin typeface="Arial"/>
                <a:cs typeface="Arial"/>
              </a:rPr>
              <a:t> 5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days </a:t>
            </a:r>
            <a:r>
              <a:rPr sz="1500" dirty="0">
                <a:latin typeface="Arial"/>
                <a:cs typeface="Arial"/>
              </a:rPr>
              <a:t>23:44:15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--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2530056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0595" y="3199672"/>
            <a:ext cx="156146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Statement</a:t>
            </a:r>
            <a:r>
              <a:rPr sz="1500" spc="-7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history: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0595" y="3739168"/>
            <a:ext cx="1499235" cy="2503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5500"/>
              </a:lnSpc>
              <a:spcBef>
                <a:spcPts val="95"/>
              </a:spcBef>
            </a:pPr>
            <a:r>
              <a:rPr sz="1500" spc="-15" dirty="0">
                <a:latin typeface="Arial"/>
                <a:cs typeface="Arial"/>
              </a:rPr>
              <a:t>Trace</a:t>
            </a:r>
            <a:r>
              <a:rPr sz="1500" spc="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Level 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Trace </a:t>
            </a:r>
            <a:r>
              <a:rPr sz="1500" dirty="0">
                <a:latin typeface="Arial"/>
                <a:cs typeface="Arial"/>
              </a:rPr>
              <a:t>Mode 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Number of traces </a:t>
            </a:r>
            <a:r>
              <a:rPr sz="1500" spc="-409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Current </a:t>
            </a:r>
            <a:r>
              <a:rPr sz="1500" spc="-5" dirty="0">
                <a:latin typeface="Arial"/>
                <a:cs typeface="Arial"/>
              </a:rPr>
              <a:t>Stmt </a:t>
            </a:r>
            <a:r>
              <a:rPr sz="1500" dirty="0">
                <a:latin typeface="Arial"/>
                <a:cs typeface="Arial"/>
              </a:rPr>
              <a:t>ID 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Trace </a:t>
            </a:r>
            <a:r>
              <a:rPr sz="1500" spc="-5" dirty="0">
                <a:latin typeface="Arial"/>
                <a:cs typeface="Arial"/>
              </a:rPr>
              <a:t>Buffer </a:t>
            </a:r>
            <a:r>
              <a:rPr sz="1500" dirty="0">
                <a:latin typeface="Arial"/>
                <a:cs typeface="Arial"/>
              </a:rPr>
              <a:t>size </a:t>
            </a:r>
            <a:r>
              <a:rPr sz="1500" spc="-4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Duration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buffer </a:t>
            </a:r>
            <a:r>
              <a:rPr sz="1500" spc="-400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Trace </a:t>
            </a:r>
            <a:r>
              <a:rPr sz="1500" dirty="0">
                <a:latin typeface="Arial"/>
                <a:cs typeface="Arial"/>
              </a:rPr>
              <a:t>Flags 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Control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Block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959519" y="3739168"/>
            <a:ext cx="1665605" cy="2503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7185" marR="765810" indent="31750">
              <a:lnSpc>
                <a:spcPct val="135300"/>
              </a:lnSpc>
              <a:spcBef>
                <a:spcPts val="100"/>
              </a:spcBef>
            </a:pPr>
            <a:r>
              <a:rPr sz="1500" spc="5" dirty="0">
                <a:latin typeface="Arial"/>
                <a:cs typeface="Arial"/>
              </a:rPr>
              <a:t>Low 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G</a:t>
            </a:r>
            <a:r>
              <a:rPr sz="1500" dirty="0">
                <a:latin typeface="Arial"/>
                <a:cs typeface="Arial"/>
              </a:rPr>
              <a:t>l</a:t>
            </a:r>
            <a:r>
              <a:rPr sz="1500" spc="5" dirty="0">
                <a:latin typeface="Arial"/>
                <a:cs typeface="Arial"/>
              </a:rPr>
              <a:t>obal</a:t>
            </a:r>
            <a:endParaRPr sz="1500" dirty="0">
              <a:latin typeface="Arial"/>
              <a:cs typeface="Arial"/>
            </a:endParaRPr>
          </a:p>
          <a:p>
            <a:pPr marL="525780">
              <a:lnSpc>
                <a:spcPct val="100000"/>
              </a:lnSpc>
              <a:spcBef>
                <a:spcPts val="645"/>
              </a:spcBef>
            </a:pPr>
            <a:r>
              <a:rPr sz="1500" spc="5" dirty="0">
                <a:latin typeface="Arial"/>
                <a:cs typeface="Arial"/>
              </a:rPr>
              <a:t>3000</a:t>
            </a:r>
            <a:endParaRPr sz="1500" dirty="0">
              <a:latin typeface="Arial"/>
              <a:cs typeface="Arial"/>
            </a:endParaRPr>
          </a:p>
          <a:p>
            <a:pPr marR="342265" algn="ctr">
              <a:lnSpc>
                <a:spcPct val="100000"/>
              </a:lnSpc>
              <a:spcBef>
                <a:spcPts val="640"/>
              </a:spcBef>
            </a:pPr>
            <a:r>
              <a:rPr sz="1500" spc="5" dirty="0">
                <a:latin typeface="Arial"/>
                <a:cs typeface="Arial"/>
              </a:rPr>
              <a:t>939412632</a:t>
            </a:r>
            <a:endParaRPr sz="1500" dirty="0">
              <a:latin typeface="Arial"/>
              <a:cs typeface="Arial"/>
            </a:endParaRPr>
          </a:p>
          <a:p>
            <a:pPr marR="345440" algn="ctr">
              <a:lnSpc>
                <a:spcPct val="100000"/>
              </a:lnSpc>
              <a:spcBef>
                <a:spcPts val="635"/>
              </a:spcBef>
            </a:pPr>
            <a:r>
              <a:rPr sz="1500" spc="5" dirty="0">
                <a:latin typeface="Arial"/>
                <a:cs typeface="Arial"/>
              </a:rPr>
              <a:t>2024</a:t>
            </a:r>
            <a:endParaRPr sz="1500" dirty="0">
              <a:latin typeface="Arial"/>
              <a:cs typeface="Arial"/>
            </a:endParaRPr>
          </a:p>
          <a:p>
            <a:pPr marL="12700" marR="5080" indent="417195">
              <a:lnSpc>
                <a:spcPct val="135300"/>
              </a:lnSpc>
              <a:spcBef>
                <a:spcPts val="10"/>
              </a:spcBef>
            </a:pPr>
            <a:r>
              <a:rPr sz="1500" dirty="0">
                <a:latin typeface="Arial"/>
                <a:cs typeface="Arial"/>
              </a:rPr>
              <a:t>8241</a:t>
            </a:r>
            <a:r>
              <a:rPr sz="1500" spc="-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Seconds </a:t>
            </a:r>
            <a:r>
              <a:rPr sz="1500" spc="-40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0x00001611</a:t>
            </a:r>
            <a:endParaRPr sz="1500" dirty="0">
              <a:latin typeface="Arial"/>
              <a:cs typeface="Arial"/>
            </a:endParaRPr>
          </a:p>
          <a:p>
            <a:pPr marL="43180">
              <a:lnSpc>
                <a:spcPct val="100000"/>
              </a:lnSpc>
              <a:spcBef>
                <a:spcPts val="640"/>
              </a:spcBef>
            </a:pPr>
            <a:r>
              <a:rPr sz="1500" dirty="0">
                <a:latin typeface="Arial"/>
                <a:cs typeface="Arial"/>
              </a:rPr>
              <a:t>9df53018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87053" y="1854662"/>
            <a:ext cx="21361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Statement #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94653656: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84432" y="1854662"/>
            <a:ext cx="11239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@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9df68cb0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26796" y="2497803"/>
            <a:ext cx="10280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0x1700002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3401" y="2417943"/>
            <a:ext cx="1391920" cy="671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2500"/>
              </a:lnSpc>
              <a:spcBef>
                <a:spcPts val="100"/>
              </a:spcBef>
            </a:pPr>
            <a:r>
              <a:rPr sz="1600" spc="-10" dirty="0">
                <a:latin typeface="Arial"/>
                <a:cs typeface="Arial"/>
              </a:rPr>
              <a:t>Database: </a:t>
            </a:r>
            <a:r>
              <a:rPr sz="1600" spc="-5" dirty="0">
                <a:latin typeface="Arial"/>
                <a:cs typeface="Arial"/>
              </a:rPr>
              <a:t> Statement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text: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43401" y="3142364"/>
            <a:ext cx="4578985" cy="1235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SELECT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* </a:t>
            </a:r>
            <a:r>
              <a:rPr sz="1600" spc="-10" dirty="0">
                <a:latin typeface="Arial"/>
                <a:cs typeface="Arial"/>
              </a:rPr>
              <a:t>FROM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invc_state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WHERE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seq_nbr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?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sz="1600" spc="-5" dirty="0">
                <a:latin typeface="Arial"/>
                <a:cs typeface="Arial"/>
              </a:rPr>
              <a:t>Iterator/Explain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600" spc="-5" dirty="0">
                <a:latin typeface="Arial"/>
                <a:cs typeface="Arial"/>
              </a:rPr>
              <a:t>================</a:t>
            </a:r>
            <a:endParaRPr sz="1600" dirty="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496640" y="4461764"/>
          <a:ext cx="5871844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9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85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5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R="46355" algn="ctr">
                        <a:lnSpc>
                          <a:spcPts val="1764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ID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764"/>
                        </a:lnSpc>
                      </a:pPr>
                      <a:r>
                        <a:rPr sz="1600" spc="-10" dirty="0">
                          <a:latin typeface="Arial"/>
                          <a:cs typeface="Arial"/>
                        </a:rPr>
                        <a:t>Left</a:t>
                      </a:r>
                      <a:r>
                        <a:rPr sz="1600" spc="40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Right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1764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Est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Cost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1764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Est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Rows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0" algn="r">
                        <a:lnSpc>
                          <a:spcPts val="1764"/>
                        </a:lnSpc>
                      </a:pPr>
                      <a:r>
                        <a:rPr sz="1600" spc="-10" dirty="0">
                          <a:latin typeface="Arial"/>
                          <a:cs typeface="Arial"/>
                        </a:rPr>
                        <a:t>Num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Rows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970">
                        <a:lnSpc>
                          <a:spcPts val="1764"/>
                        </a:lnSpc>
                      </a:pPr>
                      <a:r>
                        <a:rPr sz="1600" spc="-35" dirty="0">
                          <a:latin typeface="Arial"/>
                          <a:cs typeface="Arial"/>
                        </a:rPr>
                        <a:t>Type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R="24130" algn="ctr">
                        <a:lnSpc>
                          <a:spcPts val="1839"/>
                        </a:lnSpc>
                        <a:spcBef>
                          <a:spcPts val="22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ts val="1839"/>
                        </a:lnSpc>
                        <a:spcBef>
                          <a:spcPts val="225"/>
                        </a:spcBef>
                        <a:tabLst>
                          <a:tab pos="678180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0	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R="154305" algn="r">
                        <a:lnSpc>
                          <a:spcPts val="1839"/>
                        </a:lnSpc>
                        <a:spcBef>
                          <a:spcPts val="225"/>
                        </a:spcBef>
                      </a:pPr>
                      <a:r>
                        <a:rPr sz="1600" spc="-10" dirty="0">
                          <a:latin typeface="Arial"/>
                          <a:cs typeface="Arial"/>
                        </a:rPr>
                        <a:t>26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1839"/>
                        </a:lnSpc>
                        <a:spcBef>
                          <a:spcPts val="22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ts val="1839"/>
                        </a:lnSpc>
                        <a:spcBef>
                          <a:spcPts val="22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ts val="1839"/>
                        </a:lnSpc>
                        <a:spcBef>
                          <a:spcPts val="2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Index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Scan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343401" y="5316236"/>
            <a:ext cx="2688590" cy="993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485" marR="53340" indent="-58419">
              <a:lnSpc>
                <a:spcPct val="132500"/>
              </a:lnSpc>
              <a:spcBef>
                <a:spcPts val="100"/>
              </a:spcBef>
            </a:pPr>
            <a:r>
              <a:rPr sz="1600" spc="-5" dirty="0">
                <a:latin typeface="Arial"/>
                <a:cs typeface="Arial"/>
              </a:rPr>
              <a:t>Statement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information: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Sess_id</a:t>
            </a:r>
            <a:r>
              <a:rPr sz="1600" spc="409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User_id</a:t>
            </a:r>
            <a:r>
              <a:rPr sz="1600" spc="4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Stmt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Type</a:t>
            </a:r>
            <a:endParaRPr sz="1600" dirty="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spcBef>
                <a:spcPts val="610"/>
              </a:spcBef>
              <a:tabLst>
                <a:tab pos="1148715" algn="l"/>
                <a:tab pos="1885950" algn="l"/>
              </a:tabLst>
            </a:pPr>
            <a:r>
              <a:rPr sz="1600" spc="-10" dirty="0">
                <a:latin typeface="Arial"/>
                <a:cs typeface="Arial"/>
              </a:rPr>
              <a:t>7640	1001	SELECT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32132" y="5640949"/>
            <a:ext cx="1061720" cy="668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2250" marR="5080" indent="-210185">
              <a:lnSpc>
                <a:spcPct val="131800"/>
              </a:lnSpc>
              <a:spcBef>
                <a:spcPts val="100"/>
              </a:spcBef>
            </a:pPr>
            <a:r>
              <a:rPr sz="1600" spc="-10" dirty="0">
                <a:latin typeface="Arial"/>
                <a:cs typeface="Arial"/>
              </a:rPr>
              <a:t>F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10" dirty="0">
                <a:latin typeface="Arial"/>
                <a:cs typeface="Arial"/>
              </a:rPr>
              <a:t>n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-5" dirty="0">
                <a:latin typeface="Arial"/>
                <a:cs typeface="Arial"/>
              </a:rPr>
              <a:t>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5" dirty="0">
                <a:latin typeface="Arial"/>
                <a:cs typeface="Arial"/>
              </a:rPr>
              <a:t>me  </a:t>
            </a:r>
            <a:r>
              <a:rPr sz="1600" spc="-10" dirty="0">
                <a:latin typeface="Arial"/>
                <a:cs typeface="Arial"/>
              </a:rPr>
              <a:t>18:44:20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96669" y="5640949"/>
            <a:ext cx="894080" cy="668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8590" marR="5080" indent="-136525">
              <a:lnSpc>
                <a:spcPct val="131800"/>
              </a:lnSpc>
              <a:spcBef>
                <a:spcPts val="100"/>
              </a:spcBef>
            </a:pPr>
            <a:r>
              <a:rPr sz="1600" spc="-10" dirty="0">
                <a:latin typeface="Arial"/>
                <a:cs typeface="Arial"/>
              </a:rPr>
              <a:t>Run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Time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0.0006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4395" y="1570042"/>
            <a:ext cx="176593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Statement</a:t>
            </a:r>
            <a:r>
              <a:rPr sz="1500" spc="-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Statistics: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40501" y="1887300"/>
          <a:ext cx="5965186" cy="19335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2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5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7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04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6575">
                <a:tc>
                  <a:txBody>
                    <a:bodyPr/>
                    <a:lstStyle/>
                    <a:p>
                      <a:pPr marL="31750">
                        <a:lnSpc>
                          <a:spcPts val="166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Page</a:t>
                      </a: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Read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ts val="1660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Buffer</a:t>
                      </a:r>
                      <a:endParaRPr sz="1500" dirty="0">
                        <a:latin typeface="Arial"/>
                        <a:cs typeface="Arial"/>
                      </a:endParaRPr>
                    </a:p>
                    <a:p>
                      <a:pPr marL="120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Read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ts val="166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Read</a:t>
                      </a:r>
                    </a:p>
                    <a:p>
                      <a:pPr marL="1143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15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Cache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660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Buffer</a:t>
                      </a:r>
                      <a:endParaRPr sz="15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IDX</a:t>
                      </a:r>
                      <a:r>
                        <a:rPr sz="15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Read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66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Page</a:t>
                      </a:r>
                    </a:p>
                    <a:p>
                      <a:pPr marL="15494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Write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1660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Buffer</a:t>
                      </a:r>
                      <a:endParaRPr sz="1500" dirty="0">
                        <a:latin typeface="Arial"/>
                        <a:cs typeface="Arial"/>
                      </a:endParaRPr>
                    </a:p>
                    <a:p>
                      <a:pPr marL="22669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Write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ts val="1660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Write</a:t>
                      </a:r>
                      <a:endParaRPr sz="1500" dirty="0">
                        <a:latin typeface="Arial"/>
                        <a:cs typeface="Arial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15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Cache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marL="31750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spc="5" dirty="0">
                          <a:latin typeface="Arial"/>
                          <a:cs typeface="Arial"/>
                        </a:rPr>
                        <a:t>17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100.00</a:t>
                      </a: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447675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0.00</a:t>
                      </a:r>
                    </a:p>
                  </a:txBody>
                  <a:tcPr marL="0" marR="0" marT="1968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00" spc="5" dirty="0">
                          <a:latin typeface="Arial"/>
                          <a:cs typeface="Arial"/>
                        </a:rPr>
                        <a:t>Lock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117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00" spc="5" dirty="0">
                          <a:latin typeface="Arial"/>
                          <a:cs typeface="Arial"/>
                        </a:rPr>
                        <a:t>Lock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LK</a:t>
                      </a:r>
                      <a:r>
                        <a:rPr sz="15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5" dirty="0">
                          <a:latin typeface="Arial"/>
                          <a:cs typeface="Arial"/>
                        </a:rPr>
                        <a:t>Wait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736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00" spc="5" dirty="0">
                          <a:latin typeface="Arial"/>
                          <a:cs typeface="Arial"/>
                        </a:rPr>
                        <a:t>Log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Num</a:t>
                      </a: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Disk</a:t>
                      </a: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55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Memory</a:t>
                      </a: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500" spc="5" dirty="0">
                          <a:latin typeface="Arial"/>
                          <a:cs typeface="Arial"/>
                        </a:rPr>
                        <a:t>eques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ts</a:t>
                      </a: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00" spc="-10" dirty="0">
                          <a:latin typeface="Arial"/>
                          <a:cs typeface="Arial"/>
                        </a:rPr>
                        <a:t>Waits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00" spc="-20" dirty="0">
                          <a:latin typeface="Arial"/>
                          <a:cs typeface="Arial"/>
                        </a:rPr>
                        <a:t>Time</a:t>
                      </a:r>
                      <a:r>
                        <a:rPr sz="15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5" dirty="0">
                          <a:latin typeface="Arial"/>
                          <a:cs typeface="Arial"/>
                        </a:rPr>
                        <a:t>(S)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Space</a:t>
                      </a: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Sorts</a:t>
                      </a: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Sorts</a:t>
                      </a: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Sorts</a:t>
                      </a:r>
                    </a:p>
                  </a:txBody>
                  <a:tcPr marL="0" marR="0" marT="1968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554">
                <a:tc>
                  <a:txBody>
                    <a:bodyPr/>
                    <a:lstStyle/>
                    <a:p>
                      <a:pPr marL="450850">
                        <a:lnSpc>
                          <a:spcPts val="1720"/>
                        </a:lnSpc>
                        <a:spcBef>
                          <a:spcPts val="145"/>
                        </a:spcBef>
                      </a:pPr>
                      <a:r>
                        <a:rPr sz="1500" spc="5" dirty="0">
                          <a:latin typeface="Arial"/>
                          <a:cs typeface="Arial"/>
                        </a:rPr>
                        <a:t>13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ts val="172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72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0.0000</a:t>
                      </a: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ts val="172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0.000</a:t>
                      </a:r>
                      <a:r>
                        <a:rPr sz="15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B</a:t>
                      </a: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172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72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R="62865" algn="ctr">
                        <a:lnSpc>
                          <a:spcPts val="172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56503" y="4095310"/>
            <a:ext cx="1733550" cy="88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5080" indent="-3175">
              <a:lnSpc>
                <a:spcPct val="125299"/>
              </a:lnSpc>
              <a:spcBef>
                <a:spcPts val="100"/>
              </a:spcBef>
              <a:tabLst>
                <a:tab pos="935990" algn="l"/>
                <a:tab pos="1121410" algn="l"/>
              </a:tabLst>
            </a:pPr>
            <a:r>
              <a:rPr sz="1500" spc="-35" dirty="0">
                <a:latin typeface="Arial"/>
                <a:cs typeface="Arial"/>
              </a:rPr>
              <a:t>Total	Total 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Executions</a:t>
            </a:r>
            <a:r>
              <a:rPr sz="1500" spc="-80" dirty="0">
                <a:latin typeface="Arial"/>
                <a:cs typeface="Arial"/>
              </a:rPr>
              <a:t> </a:t>
            </a:r>
            <a:r>
              <a:rPr sz="1500" spc="-20" dirty="0">
                <a:latin typeface="Arial"/>
                <a:cs typeface="Arial"/>
              </a:rPr>
              <a:t>Time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(S) </a:t>
            </a:r>
            <a:r>
              <a:rPr sz="1500" spc="-4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7294		6.6040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142515" y="4095310"/>
            <a:ext cx="824865" cy="88519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500" spc="-20" dirty="0">
                <a:latin typeface="Arial"/>
                <a:cs typeface="Arial"/>
              </a:rPr>
              <a:t>Avg</a:t>
            </a:r>
            <a:endParaRPr sz="1500" dirty="0">
              <a:latin typeface="Arial"/>
              <a:cs typeface="Arial"/>
            </a:endParaRPr>
          </a:p>
          <a:p>
            <a:pPr marL="181610" marR="5080" indent="-93345">
              <a:lnSpc>
                <a:spcPct val="125299"/>
              </a:lnSpc>
            </a:pPr>
            <a:r>
              <a:rPr sz="1500" spc="-20" dirty="0">
                <a:latin typeface="Arial"/>
                <a:cs typeface="Arial"/>
              </a:rPr>
              <a:t>Time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(S) </a:t>
            </a:r>
            <a:r>
              <a:rPr sz="1500" spc="-4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0.0009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044694" y="4095310"/>
            <a:ext cx="799465" cy="88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865" marR="5080" indent="-50800">
              <a:lnSpc>
                <a:spcPct val="125299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Max 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20" dirty="0">
                <a:latin typeface="Arial"/>
                <a:cs typeface="Arial"/>
              </a:rPr>
              <a:t>Time</a:t>
            </a:r>
            <a:r>
              <a:rPr sz="1500" spc="-7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(S)</a:t>
            </a:r>
            <a:endParaRPr sz="1500" dirty="0">
              <a:latin typeface="Arial"/>
              <a:cs typeface="Arial"/>
            </a:endParaRPr>
          </a:p>
          <a:p>
            <a:pPr marL="178435">
              <a:lnSpc>
                <a:spcPct val="100000"/>
              </a:lnSpc>
              <a:spcBef>
                <a:spcPts val="455"/>
              </a:spcBef>
            </a:pPr>
            <a:r>
              <a:rPr sz="1500" dirty="0">
                <a:latin typeface="Arial"/>
                <a:cs typeface="Arial"/>
              </a:rPr>
              <a:t>0.0015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023073" y="4095310"/>
            <a:ext cx="858519" cy="88519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500" spc="-20" dirty="0">
                <a:latin typeface="Arial"/>
                <a:cs typeface="Arial"/>
              </a:rPr>
              <a:t>Avg</a:t>
            </a:r>
            <a:endParaRPr sz="1500" dirty="0">
              <a:latin typeface="Arial"/>
              <a:cs typeface="Arial"/>
            </a:endParaRPr>
          </a:p>
          <a:p>
            <a:pPr marL="45720" marR="5080" indent="24130">
              <a:lnSpc>
                <a:spcPct val="125299"/>
              </a:lnSpc>
            </a:pPr>
            <a:r>
              <a:rPr sz="1500" dirty="0">
                <a:latin typeface="Arial"/>
                <a:cs typeface="Arial"/>
              </a:rPr>
              <a:t>IO </a:t>
            </a:r>
            <a:r>
              <a:rPr sz="1500" spc="-5" dirty="0">
                <a:latin typeface="Arial"/>
                <a:cs typeface="Arial"/>
              </a:rPr>
              <a:t>Wait 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0</a:t>
            </a:r>
            <a:r>
              <a:rPr sz="1500" dirty="0">
                <a:latin typeface="Arial"/>
                <a:cs typeface="Arial"/>
              </a:rPr>
              <a:t>.</a:t>
            </a:r>
            <a:r>
              <a:rPr sz="1500" spc="5" dirty="0">
                <a:latin typeface="Arial"/>
                <a:cs typeface="Arial"/>
              </a:rPr>
              <a:t>000000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77068" y="4095310"/>
            <a:ext cx="858519" cy="88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085" marR="5080" indent="-33020">
              <a:lnSpc>
                <a:spcPct val="125299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I/O </a:t>
            </a:r>
            <a:r>
              <a:rPr sz="1500" spc="-5" dirty="0">
                <a:latin typeface="Arial"/>
                <a:cs typeface="Arial"/>
              </a:rPr>
              <a:t>Wait 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20" dirty="0">
                <a:latin typeface="Arial"/>
                <a:cs typeface="Arial"/>
              </a:rPr>
              <a:t>Time </a:t>
            </a:r>
            <a:r>
              <a:rPr sz="1500" spc="-5" dirty="0">
                <a:latin typeface="Arial"/>
                <a:cs typeface="Arial"/>
              </a:rPr>
              <a:t>(S) 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0</a:t>
            </a:r>
            <a:r>
              <a:rPr sz="1500" dirty="0">
                <a:latin typeface="Arial"/>
                <a:cs typeface="Arial"/>
              </a:rPr>
              <a:t>.</a:t>
            </a:r>
            <a:r>
              <a:rPr sz="1500" spc="5" dirty="0">
                <a:latin typeface="Arial"/>
                <a:cs typeface="Arial"/>
              </a:rPr>
              <a:t>000000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06711" y="4095310"/>
            <a:ext cx="1096010" cy="88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215" marR="5080" indent="-57150">
              <a:lnSpc>
                <a:spcPct val="125299"/>
              </a:lnSpc>
              <a:spcBef>
                <a:spcPts val="100"/>
              </a:spcBef>
            </a:pPr>
            <a:r>
              <a:rPr sz="1500" spc="-20" dirty="0">
                <a:latin typeface="Arial"/>
                <a:cs typeface="Arial"/>
              </a:rPr>
              <a:t>Avg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Rows </a:t>
            </a:r>
            <a:r>
              <a:rPr sz="1500" dirty="0">
                <a:latin typeface="Arial"/>
                <a:cs typeface="Arial"/>
              </a:rPr>
              <a:t> Per Sec </a:t>
            </a:r>
            <a:r>
              <a:rPr sz="1500" spc="5" dirty="0">
                <a:latin typeface="Arial"/>
                <a:cs typeface="Arial"/>
              </a:rPr>
              <a:t> 10869</a:t>
            </a:r>
            <a:r>
              <a:rPr sz="1500" dirty="0">
                <a:latin typeface="Arial"/>
                <a:cs typeface="Arial"/>
              </a:rPr>
              <a:t>.</a:t>
            </a:r>
            <a:r>
              <a:rPr sz="1500" spc="5" dirty="0">
                <a:latin typeface="Arial"/>
                <a:cs typeface="Arial"/>
              </a:rPr>
              <a:t>5652</a:t>
            </a:r>
            <a:endParaRPr sz="1500" dirty="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340501" y="5331540"/>
          <a:ext cx="5973444" cy="786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4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6575">
                <a:tc>
                  <a:txBody>
                    <a:bodyPr/>
                    <a:lstStyle/>
                    <a:p>
                      <a:pPr marL="31750">
                        <a:lnSpc>
                          <a:spcPts val="166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Estimated</a:t>
                      </a: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Cost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66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Estimated</a:t>
                      </a:r>
                    </a:p>
                    <a:p>
                      <a:pPr marL="66040">
                        <a:lnSpc>
                          <a:spcPct val="100000"/>
                        </a:lnSpc>
                        <a:spcBef>
                          <a:spcPts val="455"/>
                        </a:spcBef>
                        <a:tabLst>
                          <a:tab pos="753110" algn="l"/>
                        </a:tabLst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Rows	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,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66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Actual</a:t>
                      </a: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Rows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ts val="1660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SQL</a:t>
                      </a:r>
                      <a:endParaRPr sz="1500" dirty="0">
                        <a:latin typeface="Arial"/>
                        <a:cs typeface="Arial"/>
                      </a:endParaRPr>
                    </a:p>
                    <a:p>
                      <a:pPr marL="17970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Error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ts val="1660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ISAM</a:t>
                      </a:r>
                      <a:endParaRPr sz="1500" dirty="0">
                        <a:latin typeface="Arial"/>
                        <a:cs typeface="Arial"/>
                      </a:endParaRPr>
                    </a:p>
                    <a:p>
                      <a:pPr marL="1917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Error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ts val="166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Isolation</a:t>
                      </a:r>
                    </a:p>
                    <a:p>
                      <a:pPr marL="17272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Level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660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SQL</a:t>
                      </a:r>
                      <a:endParaRPr sz="1500" dirty="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Memory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marL="555625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spc="5" dirty="0">
                          <a:latin typeface="Arial"/>
                          <a:cs typeface="Arial"/>
                        </a:rPr>
                        <a:t>26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R="158750" algn="r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408305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147955" algn="ctr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292735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spc="5" dirty="0">
                          <a:latin typeface="Arial"/>
                          <a:cs typeface="Arial"/>
                        </a:rPr>
                        <a:t>LC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720"/>
                        </a:lnSpc>
                        <a:spcBef>
                          <a:spcPts val="155"/>
                        </a:spcBef>
                      </a:pPr>
                      <a:r>
                        <a:rPr sz="1500" spc="5" dirty="0">
                          <a:latin typeface="Arial"/>
                          <a:cs typeface="Arial"/>
                        </a:rPr>
                        <a:t>13416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87053" y="1734496"/>
            <a:ext cx="7139940" cy="4126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735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400" spc="-80" dirty="0">
                <a:latin typeface="Arial"/>
                <a:cs typeface="Arial"/>
              </a:rPr>
              <a:t>You</a:t>
            </a:r>
            <a:r>
              <a:rPr sz="2400" spc="-5" dirty="0">
                <a:latin typeface="Arial"/>
                <a:cs typeface="Arial"/>
              </a:rPr>
              <a:t> can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also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get information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 the </a:t>
            </a:r>
            <a:r>
              <a:rPr sz="2400" spc="-5" dirty="0">
                <a:latin typeface="Arial"/>
                <a:cs typeface="Arial"/>
              </a:rPr>
              <a:t>tracing</a:t>
            </a:r>
            <a:r>
              <a:rPr sz="2400" dirty="0">
                <a:latin typeface="Arial"/>
                <a:cs typeface="Arial"/>
              </a:rPr>
              <a:t> thru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</a:t>
            </a:r>
            <a:endParaRPr sz="2400" dirty="0">
              <a:latin typeface="Arial"/>
              <a:cs typeface="Arial"/>
            </a:endParaRPr>
          </a:p>
          <a:p>
            <a:pPr marL="241300">
              <a:lnSpc>
                <a:spcPts val="2735"/>
              </a:lnSpc>
            </a:pPr>
            <a:r>
              <a:rPr sz="24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“syssqltrace”</a:t>
            </a:r>
            <a:r>
              <a:rPr sz="2400" b="1" u="sng" spc="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table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5" dirty="0">
                <a:latin typeface="Arial"/>
                <a:cs typeface="Arial"/>
              </a:rPr>
              <a:t> sysmaster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database.</a:t>
            </a:r>
            <a:endParaRPr sz="2400" dirty="0">
              <a:latin typeface="Arial"/>
              <a:cs typeface="Arial"/>
            </a:endParaRPr>
          </a:p>
          <a:p>
            <a:pPr marL="698500" marR="1262380" lvl="1" indent="-698500">
              <a:lnSpc>
                <a:spcPts val="3100"/>
              </a:lnSpc>
              <a:spcBef>
                <a:spcPts val="125"/>
              </a:spcBef>
              <a:buChar char="•"/>
              <a:tabLst>
                <a:tab pos="698500" algn="l"/>
              </a:tabLst>
            </a:pPr>
            <a:r>
              <a:rPr sz="2400" spc="-10" dirty="0">
                <a:latin typeface="Arial"/>
                <a:cs typeface="Arial"/>
              </a:rPr>
              <a:t>Ex. </a:t>
            </a:r>
            <a:r>
              <a:rPr sz="2400" dirty="0">
                <a:latin typeface="Arial"/>
                <a:cs typeface="Arial"/>
              </a:rPr>
              <a:t>{# </a:t>
            </a:r>
            <a:r>
              <a:rPr sz="2400" spc="-5" dirty="0">
                <a:latin typeface="Arial"/>
                <a:cs typeface="Arial"/>
              </a:rPr>
              <a:t>of queries that ran </a:t>
            </a:r>
            <a:r>
              <a:rPr sz="2400" dirty="0">
                <a:latin typeface="Arial"/>
                <a:cs typeface="Arial"/>
              </a:rPr>
              <a:t>&gt; 2 </a:t>
            </a:r>
            <a:r>
              <a:rPr sz="2400" spc="-5" dirty="0">
                <a:latin typeface="Arial"/>
                <a:cs typeface="Arial"/>
              </a:rPr>
              <a:t>seconds)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SELECT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count(*)</a:t>
            </a:r>
            <a:endParaRPr sz="2400" dirty="0">
              <a:latin typeface="Arial"/>
              <a:cs typeface="Arial"/>
            </a:endParaRPr>
          </a:p>
          <a:p>
            <a:pPr marL="1312545" marR="2289175">
              <a:lnSpc>
                <a:spcPts val="308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FROM syssqltrace 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WHERE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sql_totaltime </a:t>
            </a:r>
            <a:r>
              <a:rPr sz="2400" dirty="0">
                <a:latin typeface="Arial"/>
                <a:cs typeface="Arial"/>
              </a:rPr>
              <a:t>&gt;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2;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 dirty="0">
              <a:latin typeface="Arial"/>
              <a:cs typeface="Arial"/>
            </a:endParaRPr>
          </a:p>
          <a:p>
            <a:pPr marL="241300" marR="266700" indent="-228600">
              <a:lnSpc>
                <a:spcPts val="2590"/>
              </a:lnSpc>
              <a:spcBef>
                <a:spcPts val="5"/>
              </a:spcBef>
              <a:buChar char="•"/>
              <a:tabLst>
                <a:tab pos="241300" algn="l"/>
                <a:tab pos="2900045" algn="l"/>
              </a:tabLst>
            </a:pPr>
            <a:r>
              <a:rPr sz="2400" spc="-5" dirty="0">
                <a:latin typeface="Arial"/>
                <a:cs typeface="Arial"/>
              </a:rPr>
              <a:t>Another useful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table is</a:t>
            </a:r>
            <a:r>
              <a:rPr sz="2400" dirty="0">
                <a:latin typeface="Arial"/>
                <a:cs typeface="Arial"/>
              </a:rPr>
              <a:t> the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“syssqltrace_iter” 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which gives information in </a:t>
            </a:r>
            <a:r>
              <a:rPr sz="2400" dirty="0">
                <a:latin typeface="Arial"/>
                <a:cs typeface="Arial"/>
              </a:rPr>
              <a:t>the form </a:t>
            </a:r>
            <a:r>
              <a:rPr sz="2400" spc="-5" dirty="0">
                <a:latin typeface="Arial"/>
                <a:cs typeface="Arial"/>
              </a:rPr>
              <a:t>of an iteration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tree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each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SQL.	</a:t>
            </a:r>
            <a:r>
              <a:rPr sz="2400" dirty="0">
                <a:latin typeface="Arial"/>
                <a:cs typeface="Arial"/>
              </a:rPr>
              <a:t>It </a:t>
            </a:r>
            <a:r>
              <a:rPr sz="2400" spc="-10" dirty="0">
                <a:latin typeface="Arial"/>
                <a:cs typeface="Arial"/>
              </a:rPr>
              <a:t>allows </a:t>
            </a:r>
            <a:r>
              <a:rPr sz="2400" spc="-5" dirty="0">
                <a:latin typeface="Arial"/>
                <a:cs typeface="Arial"/>
              </a:rPr>
              <a:t>you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identify which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part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query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plan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took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most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time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run.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71458"/>
            <a:ext cx="7860665" cy="377634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5080" indent="-228600">
              <a:lnSpc>
                <a:spcPts val="3030"/>
              </a:lnSpc>
              <a:spcBef>
                <a:spcPts val="470"/>
              </a:spcBef>
              <a:buChar char="•"/>
              <a:tabLst>
                <a:tab pos="241300" algn="l"/>
              </a:tabLst>
            </a:pPr>
            <a:r>
              <a:rPr sz="2800" spc="-90" dirty="0">
                <a:latin typeface="Arial"/>
                <a:cs typeface="Arial"/>
              </a:rPr>
              <a:t>You</a:t>
            </a:r>
            <a:r>
              <a:rPr sz="2800" dirty="0">
                <a:latin typeface="Arial"/>
                <a:cs typeface="Arial"/>
              </a:rPr>
              <a:t> can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run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following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SQL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statement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get 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spc="-10" dirty="0">
                <a:latin typeface="Arial"/>
                <a:cs typeface="Arial"/>
              </a:rPr>
              <a:t>SQL </a:t>
            </a:r>
            <a:r>
              <a:rPr sz="2800" spc="-5" dirty="0">
                <a:latin typeface="Arial"/>
                <a:cs typeface="Arial"/>
              </a:rPr>
              <a:t>for the ones </a:t>
            </a:r>
            <a:r>
              <a:rPr sz="2800" dirty="0">
                <a:latin typeface="Arial"/>
                <a:cs typeface="Arial"/>
              </a:rPr>
              <a:t>that </a:t>
            </a:r>
            <a:r>
              <a:rPr sz="2800" spc="-5" dirty="0">
                <a:latin typeface="Arial"/>
                <a:cs typeface="Arial"/>
              </a:rPr>
              <a:t>have a higher </a:t>
            </a:r>
            <a:r>
              <a:rPr sz="2800" dirty="0">
                <a:latin typeface="Arial"/>
                <a:cs typeface="Arial"/>
              </a:rPr>
              <a:t>run </a:t>
            </a:r>
            <a:r>
              <a:rPr sz="2800" spc="-5" dirty="0">
                <a:latin typeface="Arial"/>
                <a:cs typeface="Arial"/>
              </a:rPr>
              <a:t>time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than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½ 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second.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450" dirty="0">
              <a:latin typeface="Arial"/>
              <a:cs typeface="Arial"/>
            </a:endParaRPr>
          </a:p>
          <a:p>
            <a:pPr marL="926465" marR="1638935">
              <a:lnSpc>
                <a:spcPct val="119700"/>
              </a:lnSpc>
              <a:spcBef>
                <a:spcPts val="5"/>
              </a:spcBef>
            </a:pPr>
            <a:r>
              <a:rPr sz="2800" dirty="0">
                <a:latin typeface="Arial"/>
                <a:cs typeface="Arial"/>
              </a:rPr>
              <a:t>select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sql_runtime,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sql_statement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from</a:t>
            </a:r>
            <a:r>
              <a:rPr sz="2800" spc="1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sysmaster:syssqltrace 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where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sql_runtime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&gt; .5</a:t>
            </a:r>
            <a:endParaRPr sz="2800" dirty="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Arial"/>
                <a:cs typeface="Arial"/>
              </a:rPr>
              <a:t>order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by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desc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1754"/>
            <a:ext cx="687070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har char="•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Here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is </a:t>
            </a:r>
            <a:r>
              <a:rPr sz="2600" dirty="0">
                <a:latin typeface="Arial"/>
                <a:cs typeface="Arial"/>
              </a:rPr>
              <a:t>what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“syssqltrace”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table </a:t>
            </a:r>
            <a:r>
              <a:rPr sz="2600" dirty="0">
                <a:latin typeface="Arial"/>
                <a:cs typeface="Arial"/>
              </a:rPr>
              <a:t>looks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like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50339" y="2400622"/>
            <a:ext cx="1379220" cy="149606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50"/>
              </a:spcBef>
            </a:pPr>
            <a:r>
              <a:rPr sz="1900" spc="-5" dirty="0">
                <a:latin typeface="Arial"/>
                <a:cs typeface="Arial"/>
              </a:rPr>
              <a:t>sql_id 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sql_address </a:t>
            </a:r>
            <a:r>
              <a:rPr sz="1900" spc="-51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sql_sid 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sql_uid 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sq</a:t>
            </a:r>
            <a:r>
              <a:rPr sz="1900" spc="-10" dirty="0">
                <a:latin typeface="Arial"/>
                <a:cs typeface="Arial"/>
              </a:rPr>
              <a:t>l</a:t>
            </a:r>
            <a:r>
              <a:rPr sz="1900" spc="-5" dirty="0">
                <a:latin typeface="Arial"/>
                <a:cs typeface="Arial"/>
              </a:rPr>
              <a:t>_</a:t>
            </a:r>
            <a:r>
              <a:rPr sz="1900" spc="-10" dirty="0">
                <a:latin typeface="Arial"/>
                <a:cs typeface="Arial"/>
              </a:rPr>
              <a:t>s</a:t>
            </a:r>
            <a:r>
              <a:rPr sz="1900" spc="-5" dirty="0">
                <a:latin typeface="Arial"/>
                <a:cs typeface="Arial"/>
              </a:rPr>
              <a:t>tmttype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84419" y="2400622"/>
            <a:ext cx="1842135" cy="1496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latin typeface="Arial"/>
                <a:cs typeface="Arial"/>
              </a:rPr>
              <a:t>9894804</a:t>
            </a:r>
            <a:endParaRPr sz="1900" dirty="0">
              <a:latin typeface="Arial"/>
              <a:cs typeface="Arial"/>
            </a:endParaRPr>
          </a:p>
          <a:p>
            <a:pPr marL="352425">
              <a:lnSpc>
                <a:spcPct val="100000"/>
              </a:lnSpc>
              <a:spcBef>
                <a:spcPts val="50"/>
              </a:spcBef>
            </a:pPr>
            <a:r>
              <a:rPr sz="1900" spc="-5" dirty="0">
                <a:latin typeface="Arial"/>
                <a:cs typeface="Arial"/>
              </a:rPr>
              <a:t>13746521704</a:t>
            </a:r>
            <a:endParaRPr sz="1900" dirty="0">
              <a:latin typeface="Arial"/>
              <a:cs typeface="Arial"/>
            </a:endParaRPr>
          </a:p>
          <a:p>
            <a:pPr marL="65405">
              <a:lnSpc>
                <a:spcPct val="100000"/>
              </a:lnSpc>
              <a:spcBef>
                <a:spcPts val="35"/>
              </a:spcBef>
            </a:pPr>
            <a:r>
              <a:rPr sz="1900" spc="-5" dirty="0">
                <a:latin typeface="Arial"/>
                <a:cs typeface="Arial"/>
              </a:rPr>
              <a:t>26646</a:t>
            </a:r>
            <a:endParaRPr sz="1900" dirty="0">
              <a:latin typeface="Arial"/>
              <a:cs typeface="Arial"/>
            </a:endParaRPr>
          </a:p>
          <a:p>
            <a:pPr marL="79375">
              <a:lnSpc>
                <a:spcPct val="100000"/>
              </a:lnSpc>
              <a:spcBef>
                <a:spcPts val="50"/>
              </a:spcBef>
            </a:pPr>
            <a:r>
              <a:rPr sz="1900" spc="-5" dirty="0">
                <a:latin typeface="Arial"/>
                <a:cs typeface="Arial"/>
              </a:rPr>
              <a:t>668</a:t>
            </a:r>
            <a:endParaRPr sz="1900" dirty="0">
              <a:latin typeface="Arial"/>
              <a:cs typeface="Arial"/>
            </a:endParaRPr>
          </a:p>
          <a:p>
            <a:pPr marL="335280">
              <a:lnSpc>
                <a:spcPct val="100000"/>
              </a:lnSpc>
              <a:spcBef>
                <a:spcPts val="45"/>
              </a:spcBef>
            </a:pPr>
            <a:r>
              <a:rPr sz="1900" spc="-5" dirty="0">
                <a:latin typeface="Arial"/>
                <a:cs typeface="Arial"/>
              </a:rPr>
              <a:t>2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339" y="3876196"/>
            <a:ext cx="1700530" cy="238188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50"/>
              </a:spcBef>
            </a:pPr>
            <a:r>
              <a:rPr sz="1900" spc="-5" dirty="0">
                <a:latin typeface="Arial"/>
                <a:cs typeface="Arial"/>
              </a:rPr>
              <a:t>sql_stmtname 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sql_finishtime 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sq</a:t>
            </a:r>
            <a:r>
              <a:rPr sz="1900" spc="-10" dirty="0">
                <a:latin typeface="Arial"/>
                <a:cs typeface="Arial"/>
              </a:rPr>
              <a:t>l</a:t>
            </a:r>
            <a:r>
              <a:rPr sz="1900" spc="-5" dirty="0">
                <a:latin typeface="Arial"/>
                <a:cs typeface="Arial"/>
              </a:rPr>
              <a:t>_beg</a:t>
            </a:r>
            <a:r>
              <a:rPr sz="1900" spc="-10" dirty="0">
                <a:latin typeface="Arial"/>
                <a:cs typeface="Arial"/>
              </a:rPr>
              <a:t>i</a:t>
            </a:r>
            <a:r>
              <a:rPr sz="1900" spc="-5" dirty="0">
                <a:latin typeface="Arial"/>
                <a:cs typeface="Arial"/>
              </a:rPr>
              <a:t>nt</a:t>
            </a:r>
            <a:r>
              <a:rPr sz="1900" spc="-20" dirty="0">
                <a:latin typeface="Arial"/>
                <a:cs typeface="Arial"/>
              </a:rPr>
              <a:t>x</a:t>
            </a:r>
            <a:r>
              <a:rPr sz="1900" spc="-5" dirty="0">
                <a:latin typeface="Arial"/>
                <a:cs typeface="Arial"/>
              </a:rPr>
              <a:t>t</a:t>
            </a:r>
            <a:r>
              <a:rPr sz="1900" spc="5" dirty="0">
                <a:latin typeface="Arial"/>
                <a:cs typeface="Arial"/>
              </a:rPr>
              <a:t>i</a:t>
            </a:r>
            <a:r>
              <a:rPr sz="1900" spc="-5" dirty="0">
                <a:latin typeface="Arial"/>
                <a:cs typeface="Arial"/>
              </a:rPr>
              <a:t>me  sql_runtime 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sql_pgreads 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sql_bfreads 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sql_rdcache 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sql_bfidxreads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69329" y="3876196"/>
            <a:ext cx="1892935" cy="238188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27305" marR="533400" indent="172085">
              <a:lnSpc>
                <a:spcPct val="102099"/>
              </a:lnSpc>
              <a:spcBef>
                <a:spcPts val="45"/>
              </a:spcBef>
            </a:pPr>
            <a:r>
              <a:rPr sz="1900" spc="-10" dirty="0">
                <a:latin typeface="Arial"/>
                <a:cs typeface="Arial"/>
              </a:rPr>
              <a:t>SELECT </a:t>
            </a:r>
            <a:r>
              <a:rPr sz="1900" spc="-5" dirty="0">
                <a:latin typeface="Arial"/>
                <a:cs typeface="Arial"/>
              </a:rPr>
              <a:t> 13960</a:t>
            </a:r>
            <a:r>
              <a:rPr sz="1900" spc="-150" dirty="0">
                <a:latin typeface="Arial"/>
                <a:cs typeface="Arial"/>
              </a:rPr>
              <a:t>1</a:t>
            </a:r>
            <a:r>
              <a:rPr sz="1900" spc="-5" dirty="0">
                <a:latin typeface="Arial"/>
                <a:cs typeface="Arial"/>
              </a:rPr>
              <a:t>1341</a:t>
            </a:r>
            <a:endParaRPr sz="1900" dirty="0">
              <a:latin typeface="Arial"/>
              <a:cs typeface="Arial"/>
            </a:endParaRPr>
          </a:p>
          <a:p>
            <a:pPr marL="175260">
              <a:lnSpc>
                <a:spcPct val="100000"/>
              </a:lnSpc>
              <a:spcBef>
                <a:spcPts val="50"/>
              </a:spcBef>
            </a:pPr>
            <a:r>
              <a:rPr sz="1900" spc="-5" dirty="0">
                <a:latin typeface="Arial"/>
                <a:cs typeface="Arial"/>
              </a:rPr>
              <a:t>301590260</a:t>
            </a:r>
            <a:endParaRPr sz="1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900" spc="-5" dirty="0">
                <a:latin typeface="Arial"/>
                <a:cs typeface="Arial"/>
              </a:rPr>
              <a:t>4.7</a:t>
            </a:r>
            <a:endParaRPr sz="1900" dirty="0">
              <a:latin typeface="Arial"/>
              <a:cs typeface="Arial"/>
            </a:endParaRPr>
          </a:p>
          <a:p>
            <a:pPr marL="81280">
              <a:lnSpc>
                <a:spcPct val="100000"/>
              </a:lnSpc>
              <a:spcBef>
                <a:spcPts val="50"/>
              </a:spcBef>
            </a:pPr>
            <a:r>
              <a:rPr sz="1900" spc="-5" dirty="0">
                <a:latin typeface="Arial"/>
                <a:cs typeface="Arial"/>
              </a:rPr>
              <a:t>0</a:t>
            </a:r>
            <a:endParaRPr sz="1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900" spc="-5" dirty="0">
                <a:latin typeface="Arial"/>
                <a:cs typeface="Arial"/>
              </a:rPr>
              <a:t>5</a:t>
            </a:r>
            <a:endParaRPr sz="1900" dirty="0">
              <a:latin typeface="Arial"/>
              <a:cs typeface="Arial"/>
            </a:endParaRPr>
          </a:p>
          <a:p>
            <a:pPr marL="67310">
              <a:lnSpc>
                <a:spcPct val="100000"/>
              </a:lnSpc>
              <a:spcBef>
                <a:spcPts val="35"/>
              </a:spcBef>
            </a:pPr>
            <a:r>
              <a:rPr sz="1900" spc="-5" dirty="0">
                <a:latin typeface="Arial"/>
                <a:cs typeface="Arial"/>
              </a:rPr>
              <a:t>100.0000000000</a:t>
            </a:r>
            <a:endParaRPr sz="1900" dirty="0">
              <a:latin typeface="Arial"/>
              <a:cs typeface="Arial"/>
            </a:endParaRPr>
          </a:p>
          <a:p>
            <a:pPr marL="121920">
              <a:lnSpc>
                <a:spcPct val="100000"/>
              </a:lnSpc>
              <a:spcBef>
                <a:spcPts val="50"/>
              </a:spcBef>
            </a:pPr>
            <a:r>
              <a:rPr sz="1900" spc="-5" dirty="0">
                <a:latin typeface="Arial"/>
                <a:cs typeface="Arial"/>
              </a:rPr>
              <a:t>0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31289" y="1860430"/>
          <a:ext cx="2129789" cy="34226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8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204">
                <a:tc>
                  <a:txBody>
                    <a:bodyPr/>
                    <a:lstStyle/>
                    <a:p>
                      <a:pPr marL="31750">
                        <a:lnSpc>
                          <a:spcPts val="1820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sql_pgwrites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820"/>
                        </a:lnSpc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marL="31750">
                        <a:lnSpc>
                          <a:spcPts val="1830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sql_bfwrites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830"/>
                        </a:lnSpc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31750">
                        <a:lnSpc>
                          <a:spcPts val="1825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sql_wrcache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1825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0.00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31750">
                        <a:lnSpc>
                          <a:spcPts val="1825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sql_lockreq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825"/>
                        </a:lnSpc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marL="31750">
                        <a:lnSpc>
                          <a:spcPts val="1830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sql_lockwaits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830"/>
                        </a:lnSpc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31750">
                        <a:lnSpc>
                          <a:spcPts val="1825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sql_lockwttime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825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0.00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31750">
                        <a:lnSpc>
                          <a:spcPts val="1825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sql_logspace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ts val="1825"/>
                        </a:lnSpc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marL="31750">
                        <a:lnSpc>
                          <a:spcPts val="1830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sql_sorttotal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ts val="1830"/>
                        </a:lnSpc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31750">
                        <a:lnSpc>
                          <a:spcPts val="1825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sql_sortdisk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825"/>
                        </a:lnSpc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marL="31750">
                        <a:lnSpc>
                          <a:spcPts val="1810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sql_sortmem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6995" algn="ctr">
                        <a:lnSpc>
                          <a:spcPts val="1810"/>
                        </a:lnSpc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1490">
                <a:tc>
                  <a:txBody>
                    <a:bodyPr/>
                    <a:lstStyle/>
                    <a:p>
                      <a:pPr marL="31750">
                        <a:lnSpc>
                          <a:spcPts val="1930"/>
                        </a:lnSpc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sq</a:t>
                      </a:r>
                      <a:r>
                        <a:rPr sz="17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700" spc="-5" dirty="0">
                          <a:latin typeface="Arial"/>
                          <a:cs typeface="Arial"/>
                        </a:rPr>
                        <a:t>_e</a:t>
                      </a:r>
                      <a:r>
                        <a:rPr sz="1700" spc="-1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700" spc="-5" dirty="0">
                          <a:latin typeface="Arial"/>
                          <a:cs typeface="Arial"/>
                        </a:rPr>
                        <a:t>ecu</a:t>
                      </a:r>
                      <a:r>
                        <a:rPr sz="170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7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700" spc="-5" dirty="0">
                          <a:latin typeface="Arial"/>
                          <a:cs typeface="Arial"/>
                        </a:rPr>
                        <a:t>ons  sql_totaltime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6545" algn="r">
                        <a:lnSpc>
                          <a:spcPts val="1855"/>
                        </a:lnSpc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1</a:t>
                      </a:r>
                    </a:p>
                    <a:p>
                      <a:pPr marR="273685" algn="r">
                        <a:lnSpc>
                          <a:spcPts val="1914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4.7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31750">
                        <a:lnSpc>
                          <a:spcPts val="1825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sql_avgtime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825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4.7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204">
                <a:tc>
                  <a:txBody>
                    <a:bodyPr/>
                    <a:lstStyle/>
                    <a:p>
                      <a:pPr marL="31750">
                        <a:lnSpc>
                          <a:spcPts val="1820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sql_maxtime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ts val="1820"/>
                        </a:lnSpc>
                      </a:pPr>
                      <a:r>
                        <a:rPr sz="1700" spc="-5" dirty="0">
                          <a:latin typeface="Arial"/>
                          <a:cs typeface="Arial"/>
                        </a:rPr>
                        <a:t>4.7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450339" y="5256864"/>
            <a:ext cx="3392804" cy="1019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80"/>
              </a:lnSpc>
              <a:spcBef>
                <a:spcPts val="100"/>
              </a:spcBef>
              <a:tabLst>
                <a:tab pos="1731010" algn="l"/>
              </a:tabLst>
            </a:pPr>
            <a:r>
              <a:rPr sz="1700" spc="-5" dirty="0">
                <a:latin typeface="Arial"/>
                <a:cs typeface="Arial"/>
              </a:rPr>
              <a:t>sql_numiowaits	</a:t>
            </a:r>
            <a:r>
              <a:rPr sz="1700" dirty="0">
                <a:latin typeface="Arial"/>
                <a:cs typeface="Arial"/>
              </a:rPr>
              <a:t>0</a:t>
            </a:r>
          </a:p>
          <a:p>
            <a:pPr marL="12700">
              <a:lnSpc>
                <a:spcPts val="1925"/>
              </a:lnSpc>
              <a:tabLst>
                <a:tab pos="1659255" algn="l"/>
              </a:tabLst>
            </a:pPr>
            <a:r>
              <a:rPr sz="1700" spc="-5" dirty="0">
                <a:latin typeface="Arial"/>
                <a:cs typeface="Arial"/>
              </a:rPr>
              <a:t>sql_avgiowaits	0.00</a:t>
            </a:r>
            <a:endParaRPr sz="1700" dirty="0">
              <a:latin typeface="Arial"/>
              <a:cs typeface="Arial"/>
            </a:endParaRPr>
          </a:p>
          <a:p>
            <a:pPr marL="12700">
              <a:lnSpc>
                <a:spcPts val="1930"/>
              </a:lnSpc>
            </a:pPr>
            <a:r>
              <a:rPr sz="1700" spc="-5" dirty="0">
                <a:latin typeface="Arial"/>
                <a:cs typeface="Arial"/>
              </a:rPr>
              <a:t>sql_totaliowaits</a:t>
            </a:r>
            <a:r>
              <a:rPr sz="1700" spc="45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0.00</a:t>
            </a:r>
            <a:endParaRPr sz="1700" dirty="0">
              <a:latin typeface="Arial"/>
              <a:cs typeface="Arial"/>
            </a:endParaRPr>
          </a:p>
          <a:p>
            <a:pPr marL="12700">
              <a:lnSpc>
                <a:spcPts val="1985"/>
              </a:lnSpc>
              <a:tabLst>
                <a:tab pos="1755775" algn="l"/>
              </a:tabLst>
            </a:pPr>
            <a:r>
              <a:rPr sz="1700" spc="-5" dirty="0">
                <a:latin typeface="Arial"/>
                <a:cs typeface="Arial"/>
              </a:rPr>
              <a:t>sql_rowspersec	20898.94078138</a:t>
            </a:r>
            <a:endParaRPr sz="1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31289" y="1963154"/>
          <a:ext cx="1403985" cy="1242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8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5580">
                <a:tc>
                  <a:txBody>
                    <a:bodyPr/>
                    <a:lstStyle/>
                    <a:p>
                      <a:pPr marL="31750" marR="3175">
                        <a:lnSpc>
                          <a:spcPts val="133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sql_estcost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">
                        <a:lnSpc>
                          <a:spcPts val="133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23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31750" marR="3175">
                        <a:lnSpc>
                          <a:spcPts val="147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sql_estrows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9370" algn="r">
                        <a:lnSpc>
                          <a:spcPts val="147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46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090">
                <a:tc>
                  <a:txBody>
                    <a:bodyPr/>
                    <a:lstStyle/>
                    <a:p>
                      <a:pPr marL="31750">
                        <a:lnSpc>
                          <a:spcPts val="147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q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_a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47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090">
                <a:tc>
                  <a:txBody>
                    <a:bodyPr/>
                    <a:lstStyle/>
                    <a:p>
                      <a:pPr marL="31750" marR="3175">
                        <a:lnSpc>
                          <a:spcPts val="146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sql_sqlerror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46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31750" marR="3175">
                        <a:lnSpc>
                          <a:spcPts val="147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sql_isamerror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ts val="147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31750" marR="3175">
                        <a:lnSpc>
                          <a:spcPts val="144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sql_isollevel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450339" y="3183276"/>
            <a:ext cx="178181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18260" algn="l"/>
              </a:tabLst>
            </a:pPr>
            <a:r>
              <a:rPr sz="1400" dirty="0">
                <a:latin typeface="Calibri"/>
                <a:cs typeface="Calibri"/>
              </a:rPr>
              <a:t>s</a:t>
            </a:r>
            <a:r>
              <a:rPr sz="1400" spc="-10" dirty="0">
                <a:latin typeface="Calibri"/>
                <a:cs typeface="Calibri"/>
              </a:rPr>
              <a:t>q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5" dirty="0">
                <a:latin typeface="Calibri"/>
                <a:cs typeface="Calibri"/>
              </a:rPr>
              <a:t>_</a:t>
            </a:r>
            <a:r>
              <a:rPr sz="1400" dirty="0">
                <a:latin typeface="Calibri"/>
                <a:cs typeface="Calibri"/>
              </a:rPr>
              <a:t>s</a:t>
            </a:r>
            <a:r>
              <a:rPr sz="1400" spc="-10" dirty="0">
                <a:latin typeface="Calibri"/>
                <a:cs typeface="Calibri"/>
              </a:rPr>
              <a:t>q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10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y	</a:t>
            </a:r>
            <a:r>
              <a:rPr sz="1400" spc="-5" dirty="0">
                <a:latin typeface="Calibri"/>
                <a:cs typeface="Calibri"/>
              </a:rPr>
              <a:t>2420</a:t>
            </a:r>
            <a:r>
              <a:rPr sz="1400" dirty="0">
                <a:latin typeface="Calibri"/>
                <a:cs typeface="Calibri"/>
              </a:rPr>
              <a:t>0</a:t>
            </a:r>
          </a:p>
          <a:p>
            <a:pPr marL="12700" marR="36830">
              <a:lnSpc>
                <a:spcPct val="100000"/>
              </a:lnSpc>
              <a:tabLst>
                <a:tab pos="1203960" algn="l"/>
              </a:tabLst>
            </a:pPr>
            <a:r>
              <a:rPr sz="1400" spc="-10" dirty="0">
                <a:latin typeface="Calibri"/>
                <a:cs typeface="Calibri"/>
              </a:rPr>
              <a:t>sql_numiterators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</a:t>
            </a:r>
            <a:r>
              <a:rPr sz="1400" spc="-10" dirty="0">
                <a:latin typeface="Calibri"/>
                <a:cs typeface="Calibri"/>
              </a:rPr>
              <a:t>q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5" dirty="0">
                <a:latin typeface="Calibri"/>
                <a:cs typeface="Calibri"/>
              </a:rPr>
              <a:t>_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spc="-15" dirty="0">
                <a:latin typeface="Calibri"/>
                <a:cs typeface="Calibri"/>
              </a:rPr>
              <a:t>at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b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se	ir</a:t>
            </a:r>
            <a:r>
              <a:rPr sz="1400" spc="-5" dirty="0">
                <a:latin typeface="Calibri"/>
                <a:cs typeface="Calibri"/>
              </a:rPr>
              <a:t>_</a:t>
            </a:r>
            <a:r>
              <a:rPr sz="1400" dirty="0">
                <a:latin typeface="Calibri"/>
                <a:cs typeface="Calibri"/>
              </a:rPr>
              <a:t>li</a:t>
            </a:r>
            <a:r>
              <a:rPr sz="1400" spc="-15" dirty="0">
                <a:latin typeface="Calibri"/>
                <a:cs typeface="Calibri"/>
              </a:rPr>
              <a:t>v</a:t>
            </a:r>
            <a:r>
              <a:rPr sz="1400" spc="-5" dirty="0">
                <a:latin typeface="Calibri"/>
                <a:cs typeface="Calibri"/>
              </a:rPr>
              <a:t>e2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339" y="3821975"/>
            <a:ext cx="1079500" cy="1091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8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s</a:t>
            </a:r>
            <a:r>
              <a:rPr sz="1400" spc="-10" dirty="0">
                <a:latin typeface="Calibri"/>
                <a:cs typeface="Calibri"/>
              </a:rPr>
              <a:t>q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5" dirty="0">
                <a:latin typeface="Calibri"/>
                <a:cs typeface="Calibri"/>
              </a:rPr>
              <a:t>_</a:t>
            </a:r>
            <a:r>
              <a:rPr sz="1400" spc="-10" dirty="0">
                <a:latin typeface="Calibri"/>
                <a:cs typeface="Calibri"/>
              </a:rPr>
              <a:t>nu</a:t>
            </a:r>
            <a:r>
              <a:rPr sz="1400" spc="-20" dirty="0">
                <a:latin typeface="Calibri"/>
                <a:cs typeface="Calibri"/>
              </a:rPr>
              <a:t>m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b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s  </a:t>
            </a:r>
            <a:r>
              <a:rPr sz="1400" spc="-5" dirty="0">
                <a:latin typeface="Calibri"/>
                <a:cs typeface="Calibri"/>
              </a:rPr>
              <a:t>sql_tablelist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sql_statement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sql_stmtlen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sql_stmthash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0009" y="3821975"/>
            <a:ext cx="4528185" cy="1091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939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4</a:t>
            </a: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systables</a:t>
            </a:r>
            <a:endParaRPr sz="1400" dirty="0">
              <a:latin typeface="Calibri"/>
              <a:cs typeface="Calibri"/>
            </a:endParaRPr>
          </a:p>
          <a:p>
            <a:pPr marL="66040" marR="5080" indent="107950">
              <a:lnSpc>
                <a:spcPts val="1670"/>
              </a:lnSpc>
              <a:spcBef>
                <a:spcPts val="65"/>
              </a:spcBef>
            </a:pPr>
            <a:r>
              <a:rPr sz="1400" spc="-5" dirty="0">
                <a:latin typeface="Calibri"/>
                <a:cs typeface="Calibri"/>
              </a:rPr>
              <a:t>select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owner,tabname,tabtype,tabid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from </a:t>
            </a:r>
            <a:r>
              <a:rPr sz="1400" spc="-10" dirty="0">
                <a:latin typeface="Calibri"/>
                <a:cs typeface="Calibri"/>
              </a:rPr>
              <a:t>informix.systables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117</a:t>
            </a:r>
            <a:endParaRPr sz="1400" dirty="0">
              <a:latin typeface="Calibri"/>
              <a:cs typeface="Calibri"/>
            </a:endParaRPr>
          </a:p>
          <a:p>
            <a:pPr marL="144780">
              <a:lnSpc>
                <a:spcPts val="1625"/>
              </a:lnSpc>
            </a:pPr>
            <a:r>
              <a:rPr sz="1400" spc="-5" dirty="0">
                <a:latin typeface="Calibri"/>
                <a:cs typeface="Calibri"/>
              </a:rPr>
              <a:t>206750675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50339" y="4887543"/>
            <a:ext cx="2084070" cy="664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75"/>
              </a:lnSpc>
              <a:spcBef>
                <a:spcPts val="100"/>
              </a:spcBef>
              <a:tabLst>
                <a:tab pos="1023619" algn="l"/>
              </a:tabLst>
            </a:pPr>
            <a:r>
              <a:rPr sz="1400" spc="-5" dirty="0">
                <a:latin typeface="Calibri"/>
                <a:cs typeface="Calibri"/>
              </a:rPr>
              <a:t>sql_pdq	</a:t>
            </a:r>
            <a:r>
              <a:rPr sz="1400" dirty="0">
                <a:latin typeface="Calibri"/>
                <a:cs typeface="Calibri"/>
              </a:rPr>
              <a:t>0</a:t>
            </a:r>
          </a:p>
          <a:p>
            <a:pPr marL="12700">
              <a:lnSpc>
                <a:spcPts val="1675"/>
              </a:lnSpc>
              <a:tabLst>
                <a:tab pos="1305560" algn="l"/>
              </a:tabLst>
            </a:pPr>
            <a:r>
              <a:rPr sz="1400" spc="-10" dirty="0">
                <a:latin typeface="Calibri"/>
                <a:cs typeface="Calibri"/>
              </a:rPr>
              <a:t>sql_num_hvars	</a:t>
            </a:r>
            <a:r>
              <a:rPr sz="1400" dirty="0">
                <a:latin typeface="Calibri"/>
                <a:cs typeface="Calibri"/>
              </a:rPr>
              <a:t>0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351915" algn="l"/>
              </a:tabLst>
            </a:pPr>
            <a:r>
              <a:rPr sz="1400" dirty="0">
                <a:latin typeface="Calibri"/>
                <a:cs typeface="Calibri"/>
              </a:rPr>
              <a:t>s</a:t>
            </a:r>
            <a:r>
              <a:rPr sz="1400" spc="-10" dirty="0">
                <a:latin typeface="Calibri"/>
                <a:cs typeface="Calibri"/>
              </a:rPr>
              <a:t>q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5" dirty="0">
                <a:latin typeface="Calibri"/>
                <a:cs typeface="Calibri"/>
              </a:rPr>
              <a:t>_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spc="-20" dirty="0">
                <a:latin typeface="Calibri"/>
                <a:cs typeface="Calibri"/>
              </a:rPr>
              <a:t>b</a:t>
            </a:r>
            <a:r>
              <a:rPr sz="1400" dirty="0">
                <a:latin typeface="Calibri"/>
                <a:cs typeface="Calibri"/>
              </a:rPr>
              <a:t>s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t</a:t>
            </a:r>
            <a:r>
              <a:rPr sz="1400" spc="-10" dirty="0">
                <a:latin typeface="Calibri"/>
                <a:cs typeface="Calibri"/>
              </a:rPr>
              <a:t>nu</a:t>
            </a:r>
            <a:r>
              <a:rPr sz="1400" dirty="0">
                <a:latin typeface="Calibri"/>
                <a:cs typeface="Calibri"/>
              </a:rPr>
              <a:t>m	</a:t>
            </a:r>
            <a:r>
              <a:rPr sz="1400" spc="-5" dirty="0">
                <a:latin typeface="Calibri"/>
                <a:cs typeface="Calibri"/>
              </a:rPr>
              <a:t>10488544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50339" y="5526243"/>
            <a:ext cx="834390" cy="451484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>
              <a:lnSpc>
                <a:spcPts val="1670"/>
              </a:lnSpc>
              <a:spcBef>
                <a:spcPts val="165"/>
              </a:spcBef>
            </a:pPr>
            <a:r>
              <a:rPr sz="1400" spc="-5" dirty="0">
                <a:latin typeface="Calibri"/>
                <a:cs typeface="Calibri"/>
              </a:rPr>
              <a:t>sql_aqt </a:t>
            </a:r>
            <a:r>
              <a:rPr sz="1400" dirty="0">
                <a:latin typeface="Calibri"/>
                <a:cs typeface="Calibri"/>
              </a:rPr>
              <a:t> s</a:t>
            </a:r>
            <a:r>
              <a:rPr sz="1400" spc="-10" dirty="0">
                <a:latin typeface="Calibri"/>
                <a:cs typeface="Calibri"/>
              </a:rPr>
              <a:t>q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5" dirty="0">
                <a:latin typeface="Calibri"/>
                <a:cs typeface="Calibri"/>
              </a:rPr>
              <a:t>_a</a:t>
            </a:r>
            <a:r>
              <a:rPr sz="1400" spc="-10" dirty="0">
                <a:latin typeface="Calibri"/>
                <a:cs typeface="Calibri"/>
              </a:rPr>
              <a:t>q</a:t>
            </a:r>
            <a:r>
              <a:rPr sz="1400" spc="-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20" dirty="0">
                <a:latin typeface="Calibri"/>
                <a:cs typeface="Calibri"/>
              </a:rPr>
              <a:t>n</a:t>
            </a:r>
            <a:r>
              <a:rPr sz="1400" spc="-25" dirty="0">
                <a:latin typeface="Calibri"/>
                <a:cs typeface="Calibri"/>
              </a:rPr>
              <a:t>f</a:t>
            </a:r>
            <a:r>
              <a:rPr sz="1400" dirty="0">
                <a:latin typeface="Calibri"/>
                <a:cs typeface="Calibri"/>
              </a:rPr>
              <a:t>o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419028" y="5526243"/>
            <a:ext cx="650875" cy="4514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75"/>
              </a:lnSpc>
              <a:spcBef>
                <a:spcPts val="100"/>
              </a:spcBef>
            </a:pPr>
            <a:r>
              <a:rPr sz="1400" spc="-5" dirty="0">
                <a:latin typeface="Calibri"/>
                <a:cs typeface="Calibri"/>
              </a:rPr>
              <a:t>None</a:t>
            </a:r>
            <a:endParaRPr sz="1400" dirty="0">
              <a:latin typeface="Calibri"/>
              <a:cs typeface="Calibri"/>
            </a:endParaRPr>
          </a:p>
          <a:p>
            <a:pPr marL="132715">
              <a:lnSpc>
                <a:spcPts val="1675"/>
              </a:lnSpc>
            </a:pPr>
            <a:r>
              <a:rPr sz="1400" spc="5" dirty="0">
                <a:latin typeface="Calibri"/>
                <a:cs typeface="Calibri"/>
              </a:rPr>
              <a:t>-</a:t>
            </a:r>
            <a:r>
              <a:rPr sz="1400" spc="-5" dirty="0">
                <a:latin typeface="Calibri"/>
                <a:cs typeface="Calibri"/>
              </a:rPr>
              <a:t>26500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7740" y="1719163"/>
            <a:ext cx="8537575" cy="309123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5080" indent="-228600">
              <a:lnSpc>
                <a:spcPts val="2590"/>
              </a:lnSpc>
              <a:spcBef>
                <a:spcPts val="425"/>
              </a:spcBef>
              <a:buChar char="•"/>
              <a:tabLst>
                <a:tab pos="241300" algn="l"/>
                <a:tab pos="1403985" algn="l"/>
              </a:tabLst>
            </a:pPr>
            <a:r>
              <a:rPr sz="2400" spc="-80" dirty="0">
                <a:latin typeface="Arial"/>
                <a:cs typeface="Arial"/>
              </a:rPr>
              <a:t>You</a:t>
            </a:r>
            <a:r>
              <a:rPr sz="2400" spc="-5" dirty="0">
                <a:latin typeface="Arial"/>
                <a:cs typeface="Arial"/>
              </a:rPr>
              <a:t> can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also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save</a:t>
            </a:r>
            <a:r>
              <a:rPr sz="2400" dirty="0">
                <a:latin typeface="Arial"/>
                <a:cs typeface="Arial"/>
              </a:rPr>
              <a:t> the </a:t>
            </a:r>
            <a:r>
              <a:rPr sz="2400" spc="-5" dirty="0">
                <a:latin typeface="Arial"/>
                <a:cs typeface="Arial"/>
              </a:rPr>
              <a:t>history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SQL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tracing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information. 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NOTE</a:t>
            </a:r>
            <a:r>
              <a:rPr sz="2400" spc="-5" dirty="0">
                <a:latin typeface="Arial"/>
                <a:cs typeface="Arial"/>
              </a:rPr>
              <a:t>: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Caution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when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using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this,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it can use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lot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space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very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quickly.	</a:t>
            </a:r>
            <a:endParaRPr lang="en-US" sz="2400" spc="-30" dirty="0">
              <a:latin typeface="Arial"/>
              <a:cs typeface="Arial"/>
            </a:endParaRPr>
          </a:p>
          <a:p>
            <a:pPr marL="241300" marR="5080" indent="-228600">
              <a:lnSpc>
                <a:spcPts val="2590"/>
              </a:lnSpc>
              <a:spcBef>
                <a:spcPts val="425"/>
              </a:spcBef>
              <a:buChar char="•"/>
              <a:tabLst>
                <a:tab pos="241300" algn="l"/>
                <a:tab pos="1403985" algn="l"/>
              </a:tabLst>
            </a:pPr>
            <a:endParaRPr sz="37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400" dirty="0">
                <a:latin typeface="Arial"/>
                <a:cs typeface="Arial"/>
              </a:rPr>
              <a:t>In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Scheduler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there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</a:t>
            </a:r>
            <a:r>
              <a:rPr sz="2400" dirty="0">
                <a:latin typeface="Arial"/>
                <a:cs typeface="Arial"/>
              </a:rPr>
              <a:t> a </a:t>
            </a:r>
            <a:r>
              <a:rPr sz="2400" spc="-5" dirty="0">
                <a:latin typeface="Arial"/>
                <a:cs typeface="Arial"/>
              </a:rPr>
              <a:t>new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task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“Save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SQL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Trace”.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000" dirty="0">
              <a:latin typeface="Arial"/>
              <a:cs typeface="Arial"/>
            </a:endParaRPr>
          </a:p>
          <a:p>
            <a:pPr marL="241300" marR="357505" indent="-228600">
              <a:lnSpc>
                <a:spcPts val="2590"/>
              </a:lnSpc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Information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saved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10" dirty="0">
                <a:latin typeface="Arial"/>
                <a:cs typeface="Arial"/>
              </a:rPr>
              <a:t>following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tables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 the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sysadmin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database: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4940" y="4896094"/>
            <a:ext cx="2957195" cy="112268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40"/>
              </a:spcBef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Arial"/>
                <a:cs typeface="Arial"/>
              </a:rPr>
              <a:t>mon_syssqltrace</a:t>
            </a:r>
            <a:endParaRPr sz="22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240"/>
              </a:spcBef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Arial"/>
                <a:cs typeface="Arial"/>
              </a:rPr>
              <a:t>mon_syssqltrace_info</a:t>
            </a:r>
            <a:endParaRPr sz="22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240"/>
              </a:spcBef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Arial"/>
                <a:cs typeface="Arial"/>
              </a:rPr>
              <a:t>mon_sqltrace_iter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55413" y="4896094"/>
            <a:ext cx="455422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100"/>
              </a:lnSpc>
              <a:spcBef>
                <a:spcPts val="100"/>
              </a:spcBef>
            </a:pPr>
            <a:r>
              <a:rPr sz="2200" spc="-5" dirty="0">
                <a:latin typeface="Arial"/>
                <a:cs typeface="Arial"/>
              </a:rPr>
              <a:t>(SQL Statement text and profile info) </a:t>
            </a:r>
            <a:r>
              <a:rPr sz="2200" spc="-6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(SQL Statement tracing setup info) 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(SQL</a:t>
            </a:r>
            <a:r>
              <a:rPr sz="2200" spc="-7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Statement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iterators)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0916" y="2122424"/>
            <a:ext cx="7715250" cy="2874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Here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alternative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saving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ALL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tracing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4000" dirty="0">
              <a:latin typeface="Arial"/>
              <a:cs typeface="Arial"/>
            </a:endParaRPr>
          </a:p>
          <a:p>
            <a:pPr marL="241300" marR="86995" indent="-228600">
              <a:lnSpc>
                <a:spcPts val="2590"/>
              </a:lnSpc>
              <a:spcBef>
                <a:spcPts val="5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Create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task which saves </a:t>
            </a:r>
            <a:r>
              <a:rPr sz="2400" dirty="0">
                <a:latin typeface="Arial"/>
                <a:cs typeface="Arial"/>
              </a:rPr>
              <a:t>SQL </a:t>
            </a:r>
            <a:r>
              <a:rPr sz="2400" spc="-5" dirty="0">
                <a:latin typeface="Arial"/>
                <a:cs typeface="Arial"/>
              </a:rPr>
              <a:t>trace information for 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SQL’s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that have</a:t>
            </a:r>
            <a:r>
              <a:rPr sz="2400" dirty="0">
                <a:latin typeface="Arial"/>
                <a:cs typeface="Arial"/>
              </a:rPr>
              <a:t> a </a:t>
            </a:r>
            <a:r>
              <a:rPr sz="2400" spc="-5" dirty="0">
                <a:latin typeface="Arial"/>
                <a:cs typeface="Arial"/>
              </a:rPr>
              <a:t>run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time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 greater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than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10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seconds.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3950" dirty="0">
              <a:latin typeface="Arial"/>
              <a:cs typeface="Arial"/>
            </a:endParaRPr>
          </a:p>
          <a:p>
            <a:pPr marL="241300" marR="263525" indent="-228600">
              <a:lnSpc>
                <a:spcPts val="2590"/>
              </a:lnSpc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This </a:t>
            </a:r>
            <a:r>
              <a:rPr sz="2400" spc="-10" dirty="0">
                <a:latin typeface="Arial"/>
                <a:cs typeface="Arial"/>
              </a:rPr>
              <a:t>allows </a:t>
            </a:r>
            <a:r>
              <a:rPr sz="2400" spc="-5" dirty="0">
                <a:latin typeface="Arial"/>
                <a:cs typeface="Arial"/>
              </a:rPr>
              <a:t>you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still trace </a:t>
            </a:r>
            <a:r>
              <a:rPr sz="2400" dirty="0">
                <a:latin typeface="Arial"/>
                <a:cs typeface="Arial"/>
              </a:rPr>
              <a:t>SQL </a:t>
            </a:r>
            <a:r>
              <a:rPr sz="2400" spc="-5" dirty="0">
                <a:latin typeface="Arial"/>
                <a:cs typeface="Arial"/>
              </a:rPr>
              <a:t>statements, but only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show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you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really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long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running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SQL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statements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98670" y="1509642"/>
            <a:ext cx="7790180" cy="30912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2000" spc="-5" dirty="0">
                <a:latin typeface="Arial"/>
                <a:cs typeface="Arial"/>
              </a:rPr>
              <a:t>Using SQL Statement Cache</a:t>
            </a:r>
          </a:p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2000" spc="-5" dirty="0">
                <a:latin typeface="Arial"/>
                <a:cs typeface="Arial"/>
              </a:rPr>
              <a:t>Review reads on tables</a:t>
            </a:r>
            <a:endParaRPr sz="20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390"/>
              </a:spcBef>
              <a:buChar char="•"/>
              <a:tabLst>
                <a:tab pos="240665" algn="l"/>
                <a:tab pos="241300" algn="l"/>
              </a:tabLst>
            </a:pPr>
            <a:r>
              <a:rPr sz="2000" spc="-10" dirty="0">
                <a:latin typeface="Arial"/>
                <a:cs typeface="Arial"/>
              </a:rPr>
              <a:t>Tracing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SQL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Informix</a:t>
            </a:r>
            <a:endParaRPr lang="en-US" sz="2000" spc="-5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390"/>
              </a:spcBef>
              <a:buChar char="•"/>
              <a:tabLst>
                <a:tab pos="240665" algn="l"/>
                <a:tab pos="241300" algn="l"/>
              </a:tabLst>
            </a:pPr>
            <a:r>
              <a:rPr lang="en-US" sz="2000" spc="-5" dirty="0">
                <a:latin typeface="Arial"/>
                <a:cs typeface="Arial"/>
              </a:rPr>
              <a:t>Informix HQ – SQL Tracing</a:t>
            </a:r>
            <a:endParaRPr sz="2000" dirty="0">
              <a:latin typeface="Arial"/>
              <a:cs typeface="Arial"/>
            </a:endParaRPr>
          </a:p>
          <a:p>
            <a:pPr marL="241300" marR="5080" indent="-228600">
              <a:lnSpc>
                <a:spcPts val="2160"/>
              </a:lnSpc>
              <a:spcBef>
                <a:spcPts val="1655"/>
              </a:spcBef>
              <a:buChar char="•"/>
              <a:tabLst>
                <a:tab pos="240665" algn="l"/>
                <a:tab pos="241300" algn="l"/>
              </a:tabLst>
            </a:pPr>
            <a:r>
              <a:rPr lang="en-US" sz="2000" spc="-5" dirty="0">
                <a:latin typeface="Arial"/>
                <a:cs typeface="Arial"/>
              </a:rPr>
              <a:t>SQL Explain Plans Tuning</a:t>
            </a:r>
            <a:endParaRPr sz="20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365"/>
              </a:spcBef>
              <a:buChar char="•"/>
              <a:tabLst>
                <a:tab pos="240665" algn="l"/>
                <a:tab pos="241300" algn="l"/>
              </a:tabLst>
            </a:pPr>
            <a:r>
              <a:rPr lang="en-US" sz="2000" dirty="0">
                <a:latin typeface="Arial"/>
                <a:cs typeface="Arial"/>
              </a:rPr>
              <a:t>Use of PDQ and NON_PDQ</a:t>
            </a:r>
          </a:p>
          <a:p>
            <a:pPr marL="241300" indent="-228600">
              <a:lnSpc>
                <a:spcPct val="100000"/>
              </a:lnSpc>
              <a:spcBef>
                <a:spcPts val="1365"/>
              </a:spcBef>
              <a:buChar char="•"/>
              <a:tabLst>
                <a:tab pos="240665" algn="l"/>
                <a:tab pos="241300" algn="l"/>
              </a:tabLst>
            </a:pPr>
            <a:r>
              <a:rPr lang="en-US" sz="2000" dirty="0">
                <a:latin typeface="Arial"/>
                <a:cs typeface="Arial"/>
              </a:rPr>
              <a:t>Temp table features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4424" y="231139"/>
            <a:ext cx="30302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O</a:t>
            </a:r>
            <a:r>
              <a:rPr dirty="0"/>
              <a:t>VE</a:t>
            </a:r>
            <a:r>
              <a:rPr spc="-85" dirty="0"/>
              <a:t>R</a:t>
            </a:r>
            <a:r>
              <a:rPr dirty="0"/>
              <a:t>VIEW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26610" y="1828524"/>
            <a:ext cx="7209155" cy="320167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00"/>
              </a:spcBef>
              <a:buChar char="•"/>
              <a:tabLst>
                <a:tab pos="240665" algn="l"/>
                <a:tab pos="241300" algn="l"/>
              </a:tabLst>
            </a:pPr>
            <a:r>
              <a:rPr sz="1100" spc="-5" dirty="0">
                <a:latin typeface="Arial"/>
                <a:cs typeface="Arial"/>
              </a:rPr>
              <a:t>Create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Table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save</a:t>
            </a:r>
            <a:r>
              <a:rPr sz="1100" dirty="0">
                <a:latin typeface="Arial"/>
                <a:cs typeface="Arial"/>
              </a:rPr>
              <a:t> the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SQL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Trace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information</a:t>
            </a:r>
            <a:endParaRPr sz="11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00"/>
              </a:spcBef>
              <a:buChar char="•"/>
              <a:tabLst>
                <a:tab pos="240665" algn="l"/>
                <a:tab pos="241300" algn="l"/>
              </a:tabLst>
            </a:pPr>
            <a:r>
              <a:rPr sz="1100" spc="-5" dirty="0">
                <a:latin typeface="Arial"/>
                <a:cs typeface="Arial"/>
              </a:rPr>
              <a:t>Create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</a:t>
            </a:r>
            <a:r>
              <a:rPr sz="1100" spc="-5" dirty="0">
                <a:latin typeface="Arial"/>
                <a:cs typeface="Arial"/>
              </a:rPr>
              <a:t> new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dbspace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put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table in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so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that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if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it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does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fill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up</a:t>
            </a:r>
            <a:r>
              <a:rPr sz="1100" dirty="0">
                <a:latin typeface="Arial"/>
                <a:cs typeface="Arial"/>
              </a:rPr>
              <a:t> a</a:t>
            </a:r>
            <a:r>
              <a:rPr sz="1100" spc="-5" dirty="0">
                <a:latin typeface="Arial"/>
                <a:cs typeface="Arial"/>
              </a:rPr>
              <a:t> dbspace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it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does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not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affect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any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other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processes.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 dirty="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create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raw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table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"informix".save_sqltrace</a:t>
            </a:r>
            <a:endParaRPr sz="1100" dirty="0">
              <a:latin typeface="Arial"/>
              <a:cs typeface="Arial"/>
            </a:endParaRPr>
          </a:p>
          <a:p>
            <a:pPr marL="964565">
              <a:lnSpc>
                <a:spcPct val="100000"/>
              </a:lnSpc>
              <a:spcBef>
                <a:spcPts val="600"/>
              </a:spcBef>
            </a:pPr>
            <a:r>
              <a:rPr sz="1100" dirty="0">
                <a:latin typeface="Arial"/>
                <a:cs typeface="Arial"/>
              </a:rPr>
              <a:t>(</a:t>
            </a:r>
          </a:p>
          <a:p>
            <a:pPr marL="926465" marR="4060190" indent="38100">
              <a:lnSpc>
                <a:spcPts val="1930"/>
              </a:lnSpc>
              <a:spcBef>
                <a:spcPts val="155"/>
              </a:spcBef>
            </a:pPr>
            <a:r>
              <a:rPr sz="1100" spc="-5" dirty="0">
                <a:latin typeface="Arial"/>
                <a:cs typeface="Arial"/>
              </a:rPr>
              <a:t>date_time datetime year </a:t>
            </a:r>
            <a:r>
              <a:rPr sz="1100" dirty="0">
                <a:latin typeface="Arial"/>
                <a:cs typeface="Arial"/>
              </a:rPr>
              <a:t>to </a:t>
            </a:r>
            <a:r>
              <a:rPr sz="1100" spc="-5" dirty="0">
                <a:latin typeface="Arial"/>
                <a:cs typeface="Arial"/>
              </a:rPr>
              <a:t>second, </a:t>
            </a:r>
            <a:r>
              <a:rPr sz="1100" spc="-2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sql_id int8,</a:t>
            </a:r>
            <a:endParaRPr sz="1100" dirty="0">
              <a:latin typeface="Arial"/>
              <a:cs typeface="Arial"/>
            </a:endParaRPr>
          </a:p>
          <a:p>
            <a:pPr marL="926465" marR="5208270">
              <a:lnSpc>
                <a:spcPts val="1920"/>
              </a:lnSpc>
            </a:pPr>
            <a:r>
              <a:rPr sz="1100" spc="-5" dirty="0">
                <a:latin typeface="Arial"/>
                <a:cs typeface="Arial"/>
              </a:rPr>
              <a:t>sql_runtime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float, </a:t>
            </a:r>
            <a:r>
              <a:rPr sz="1100" spc="-2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sql_sid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int8,</a:t>
            </a:r>
            <a:endParaRPr sz="1100" dirty="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  <a:spcBef>
                <a:spcPts val="450"/>
              </a:spcBef>
            </a:pPr>
            <a:r>
              <a:rPr sz="1100" spc="-5" dirty="0">
                <a:latin typeface="Arial"/>
                <a:cs typeface="Arial"/>
              </a:rPr>
              <a:t>sql_uid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int8,</a:t>
            </a:r>
            <a:endParaRPr sz="1100" dirty="0">
              <a:latin typeface="Arial"/>
              <a:cs typeface="Arial"/>
            </a:endParaRPr>
          </a:p>
          <a:p>
            <a:pPr marL="926465" marR="4573270">
              <a:lnSpc>
                <a:spcPct val="145400"/>
              </a:lnSpc>
            </a:pPr>
            <a:r>
              <a:rPr sz="1100" dirty="0">
                <a:latin typeface="Arial"/>
                <a:cs typeface="Arial"/>
              </a:rPr>
              <a:t>s</a:t>
            </a:r>
            <a:r>
              <a:rPr sz="1100" spc="10" dirty="0">
                <a:latin typeface="Arial"/>
                <a:cs typeface="Arial"/>
              </a:rPr>
              <a:t>q</a:t>
            </a:r>
            <a:r>
              <a:rPr sz="1100" spc="-10" dirty="0">
                <a:latin typeface="Arial"/>
                <a:cs typeface="Arial"/>
              </a:rPr>
              <a:t>l</a:t>
            </a:r>
            <a:r>
              <a:rPr sz="1100" spc="-5" dirty="0">
                <a:latin typeface="Arial"/>
                <a:cs typeface="Arial"/>
              </a:rPr>
              <a:t>_s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m</a:t>
            </a:r>
            <a:r>
              <a:rPr sz="1100" spc="-5" dirty="0">
                <a:latin typeface="Arial"/>
                <a:cs typeface="Arial"/>
              </a:rPr>
              <a:t>en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5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</a:t>
            </a:r>
            <a:r>
              <a:rPr sz="1100" spc="-5" dirty="0">
                <a:latin typeface="Arial"/>
                <a:cs typeface="Arial"/>
              </a:rPr>
              <a:t>ha</a:t>
            </a:r>
            <a:r>
              <a:rPr sz="1100" dirty="0">
                <a:latin typeface="Arial"/>
                <a:cs typeface="Arial"/>
              </a:rPr>
              <a:t>r(</a:t>
            </a:r>
            <a:r>
              <a:rPr sz="1100" spc="-5" dirty="0">
                <a:latin typeface="Arial"/>
                <a:cs typeface="Arial"/>
              </a:rPr>
              <a:t>11000</a:t>
            </a:r>
            <a:r>
              <a:rPr sz="1100" dirty="0">
                <a:latin typeface="Arial"/>
                <a:cs typeface="Arial"/>
              </a:rPr>
              <a:t>),  </a:t>
            </a:r>
            <a:r>
              <a:rPr sz="1100" spc="-5" dirty="0">
                <a:latin typeface="Arial"/>
                <a:cs typeface="Arial"/>
              </a:rPr>
              <a:t>sql_database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char(30)</a:t>
            </a:r>
            <a:endParaRPr sz="1100" dirty="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  <a:spcBef>
                <a:spcPts val="610"/>
              </a:spcBef>
            </a:pPr>
            <a:r>
              <a:rPr sz="1100" dirty="0">
                <a:latin typeface="Arial"/>
                <a:cs typeface="Arial"/>
              </a:rPr>
              <a:t>)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</a:t>
            </a:r>
            <a:r>
              <a:rPr sz="1100" dirty="0">
                <a:latin typeface="Arial"/>
                <a:cs typeface="Arial"/>
              </a:rPr>
              <a:t> sqltrace</a:t>
            </a:r>
            <a:r>
              <a:rPr sz="1100" spc="2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extent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size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100000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next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size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50000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lock</a:t>
            </a:r>
            <a:r>
              <a:rPr sz="1100" dirty="0">
                <a:latin typeface="Arial"/>
                <a:cs typeface="Arial"/>
              </a:rPr>
              <a:t> mode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row;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40968" y="5493598"/>
            <a:ext cx="55454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5400"/>
              </a:lnSpc>
              <a:spcBef>
                <a:spcPts val="100"/>
              </a:spcBef>
            </a:pPr>
            <a:r>
              <a:rPr sz="1100" dirty="0">
                <a:latin typeface="Arial"/>
                <a:cs typeface="Arial"/>
              </a:rPr>
              <a:t>create </a:t>
            </a:r>
            <a:r>
              <a:rPr sz="1100" spc="-5" dirty="0">
                <a:latin typeface="Arial"/>
                <a:cs typeface="Arial"/>
              </a:rPr>
              <a:t>index "informix".idx_savesql1 on "informix".save_sqltrace (date_time) in </a:t>
            </a:r>
            <a:r>
              <a:rPr sz="1100" dirty="0">
                <a:latin typeface="Arial"/>
                <a:cs typeface="Arial"/>
              </a:rPr>
              <a:t>sqltrace; 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create </a:t>
            </a:r>
            <a:r>
              <a:rPr sz="1100" spc="-5" dirty="0">
                <a:latin typeface="Arial"/>
                <a:cs typeface="Arial"/>
              </a:rPr>
              <a:t>index "informix".idx_savesql2 on "informix".save_sqltrace (sql_runtime) in </a:t>
            </a:r>
            <a:r>
              <a:rPr sz="1100" dirty="0">
                <a:latin typeface="Arial"/>
                <a:cs typeface="Arial"/>
              </a:rPr>
              <a:t>sqltrace; </a:t>
            </a:r>
            <a:r>
              <a:rPr sz="1100" spc="-29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create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index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"informix".idx_savesql3 on "informix".save_sqltrace</a:t>
            </a:r>
            <a:r>
              <a:rPr sz="1100" spc="28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(sql_id)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sqltrace;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Tracing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9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Informix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23799" y="1490610"/>
            <a:ext cx="7919084" cy="469519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241300" marR="67310" indent="-228600">
              <a:lnSpc>
                <a:spcPct val="70000"/>
              </a:lnSpc>
              <a:spcBef>
                <a:spcPts val="1100"/>
              </a:spcBef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Here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 the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information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that</a:t>
            </a:r>
            <a:r>
              <a:rPr sz="2800" spc="-5" dirty="0">
                <a:latin typeface="Arial"/>
                <a:cs typeface="Arial"/>
              </a:rPr>
              <a:t> needs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 be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inserted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into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“ph_task” table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activate</a:t>
            </a:r>
            <a:r>
              <a:rPr sz="2800" spc="-5" dirty="0">
                <a:latin typeface="Arial"/>
                <a:cs typeface="Arial"/>
              </a:rPr>
              <a:t> the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task.</a:t>
            </a:r>
          </a:p>
          <a:p>
            <a:pPr marL="241300" indent="-228600">
              <a:lnSpc>
                <a:spcPts val="3350"/>
              </a:lnSpc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In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my</a:t>
            </a:r>
            <a:r>
              <a:rPr sz="2800" dirty="0">
                <a:latin typeface="Arial"/>
                <a:cs typeface="Arial"/>
              </a:rPr>
              <a:t> case 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was</a:t>
            </a:r>
            <a:r>
              <a:rPr sz="2800" dirty="0">
                <a:latin typeface="Arial"/>
                <a:cs typeface="Arial"/>
              </a:rPr>
              <a:t> running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it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every</a:t>
            </a:r>
            <a:r>
              <a:rPr sz="2800" dirty="0">
                <a:latin typeface="Arial"/>
                <a:cs typeface="Arial"/>
              </a:rPr>
              <a:t> minute.</a:t>
            </a:r>
          </a:p>
          <a:p>
            <a:pPr marL="241300" indent="-228600">
              <a:lnSpc>
                <a:spcPts val="2855"/>
              </a:lnSpc>
              <a:spcBef>
                <a:spcPts val="5"/>
              </a:spcBef>
              <a:buChar char="•"/>
              <a:tabLst>
                <a:tab pos="241300" algn="l"/>
              </a:tabLst>
            </a:pPr>
            <a:r>
              <a:rPr sz="2800" spc="-90" dirty="0">
                <a:latin typeface="Arial"/>
                <a:cs typeface="Arial"/>
              </a:rPr>
              <a:t>You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will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want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what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shortest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time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that</a:t>
            </a:r>
          </a:p>
          <a:p>
            <a:pPr marL="241300" marR="211454">
              <a:lnSpc>
                <a:spcPct val="70000"/>
              </a:lnSpc>
              <a:spcBef>
                <a:spcPts val="500"/>
              </a:spcBef>
              <a:tabLst>
                <a:tab pos="1882139" algn="l"/>
              </a:tabLst>
            </a:pPr>
            <a:r>
              <a:rPr sz="2800" dirty="0">
                <a:latin typeface="Arial"/>
                <a:cs typeface="Arial"/>
              </a:rPr>
              <a:t>your trace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buffer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make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dirty="0">
                <a:latin typeface="Arial"/>
                <a:cs typeface="Arial"/>
              </a:rPr>
              <a:t> frequency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task</a:t>
            </a:r>
            <a:r>
              <a:rPr sz="2800" dirty="0">
                <a:latin typeface="Arial"/>
                <a:cs typeface="Arial"/>
              </a:rPr>
              <a:t> runs	</a:t>
            </a:r>
            <a:r>
              <a:rPr sz="2800" spc="-5" dirty="0">
                <a:latin typeface="Arial"/>
                <a:cs typeface="Arial"/>
              </a:rPr>
              <a:t>smaller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than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that.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 dirty="0">
              <a:latin typeface="Arial"/>
              <a:cs typeface="Arial"/>
            </a:endParaRPr>
          </a:p>
          <a:p>
            <a:pPr marL="241300">
              <a:lnSpc>
                <a:spcPts val="2140"/>
              </a:lnSpc>
            </a:pPr>
            <a:r>
              <a:rPr sz="2100" spc="-5" dirty="0">
                <a:latin typeface="Arial"/>
                <a:cs typeface="Arial"/>
              </a:rPr>
              <a:t>0|save_trace|Saves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SQL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Trace</a:t>
            </a:r>
            <a:r>
              <a:rPr sz="2100" spc="-5" dirty="0">
                <a:latin typeface="Arial"/>
                <a:cs typeface="Arial"/>
              </a:rPr>
              <a:t> when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run</a:t>
            </a:r>
            <a:r>
              <a:rPr sz="2100" dirty="0">
                <a:latin typeface="Arial"/>
                <a:cs typeface="Arial"/>
              </a:rPr>
              <a:t> time</a:t>
            </a:r>
            <a:r>
              <a:rPr sz="2100" spc="-5" dirty="0">
                <a:latin typeface="Arial"/>
                <a:cs typeface="Arial"/>
              </a:rPr>
              <a:t> greater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than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set</a:t>
            </a:r>
            <a:endParaRPr sz="2100" dirty="0">
              <a:latin typeface="Arial"/>
              <a:cs typeface="Arial"/>
            </a:endParaRPr>
          </a:p>
          <a:p>
            <a:pPr marL="241300">
              <a:lnSpc>
                <a:spcPts val="1764"/>
              </a:lnSpc>
            </a:pPr>
            <a:r>
              <a:rPr sz="2100" spc="-10" dirty="0">
                <a:latin typeface="Arial"/>
                <a:cs typeface="Arial"/>
              </a:rPr>
              <a:t>value.|TASK|9251|||sysadmin|insert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into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save_sqltrace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select</a:t>
            </a:r>
            <a:endParaRPr sz="2100" dirty="0">
              <a:latin typeface="Arial"/>
              <a:cs typeface="Arial"/>
            </a:endParaRPr>
          </a:p>
          <a:p>
            <a:pPr marL="241300">
              <a:lnSpc>
                <a:spcPts val="1764"/>
              </a:lnSpc>
            </a:pPr>
            <a:r>
              <a:rPr sz="2100" b="1" spc="-5" dirty="0">
                <a:latin typeface="Arial"/>
                <a:cs typeface="Arial"/>
              </a:rPr>
              <a:t>current,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sql_id,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sql_runtime,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sql_finishtime,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sql_sid,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sql_uid,</a:t>
            </a:r>
            <a:endParaRPr sz="2100" dirty="0">
              <a:latin typeface="Arial"/>
              <a:cs typeface="Arial"/>
            </a:endParaRPr>
          </a:p>
          <a:p>
            <a:pPr marL="241300">
              <a:lnSpc>
                <a:spcPts val="1764"/>
              </a:lnSpc>
            </a:pPr>
            <a:r>
              <a:rPr sz="2100" b="1" spc="-5" dirty="0">
                <a:latin typeface="Arial"/>
                <a:cs typeface="Arial"/>
              </a:rPr>
              <a:t>sql_statement,</a:t>
            </a:r>
            <a:r>
              <a:rPr sz="2100" b="1" spc="5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sql_database from</a:t>
            </a:r>
            <a:r>
              <a:rPr sz="2100" b="1" spc="1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sysmaster:syssqltrace</a:t>
            </a:r>
            <a:endParaRPr sz="2100" dirty="0">
              <a:latin typeface="Arial"/>
              <a:cs typeface="Arial"/>
            </a:endParaRPr>
          </a:p>
          <a:p>
            <a:pPr marL="241300">
              <a:lnSpc>
                <a:spcPts val="1764"/>
              </a:lnSpc>
            </a:pPr>
            <a:r>
              <a:rPr sz="2100" b="1" dirty="0">
                <a:latin typeface="Arial"/>
                <a:cs typeface="Arial"/>
              </a:rPr>
              <a:t>where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(sql_runtime </a:t>
            </a:r>
            <a:r>
              <a:rPr sz="2100" b="1" dirty="0">
                <a:latin typeface="Arial"/>
                <a:cs typeface="Arial"/>
              </a:rPr>
              <a:t>&gt;</a:t>
            </a:r>
            <a:r>
              <a:rPr sz="2100" b="1" spc="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5</a:t>
            </a:r>
            <a:r>
              <a:rPr sz="2100" b="1" spc="-5" dirty="0">
                <a:latin typeface="Arial"/>
                <a:cs typeface="Arial"/>
              </a:rPr>
              <a:t> and</a:t>
            </a:r>
            <a:r>
              <a:rPr sz="2100" b="1" spc="5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(sql_finishtime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&gt; </a:t>
            </a:r>
            <a:r>
              <a:rPr sz="2100" b="1" spc="-5" dirty="0">
                <a:latin typeface="Arial"/>
                <a:cs typeface="Arial"/>
              </a:rPr>
              <a:t>(select</a:t>
            </a:r>
            <a:endParaRPr sz="2100" dirty="0">
              <a:latin typeface="Arial"/>
              <a:cs typeface="Arial"/>
            </a:endParaRPr>
          </a:p>
          <a:p>
            <a:pPr marL="241300">
              <a:lnSpc>
                <a:spcPts val="1764"/>
              </a:lnSpc>
            </a:pPr>
            <a:r>
              <a:rPr sz="2100" b="1" spc="-5" dirty="0">
                <a:latin typeface="Arial"/>
                <a:cs typeface="Arial"/>
              </a:rPr>
              <a:t>max(sql_finishtime) from save_sqltrace)) </a:t>
            </a:r>
            <a:r>
              <a:rPr sz="2100" b="1" dirty="0">
                <a:latin typeface="Arial"/>
                <a:cs typeface="Arial"/>
              </a:rPr>
              <a:t>or</a:t>
            </a:r>
            <a:r>
              <a:rPr sz="2100" b="1" spc="5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(sql_runtime </a:t>
            </a:r>
            <a:r>
              <a:rPr sz="2100" b="1" dirty="0">
                <a:latin typeface="Arial"/>
                <a:cs typeface="Arial"/>
              </a:rPr>
              <a:t>&gt; 5</a:t>
            </a:r>
            <a:endParaRPr sz="2100" dirty="0">
              <a:latin typeface="Arial"/>
              <a:cs typeface="Arial"/>
            </a:endParaRPr>
          </a:p>
          <a:p>
            <a:pPr marL="241300">
              <a:lnSpc>
                <a:spcPts val="1764"/>
              </a:lnSpc>
            </a:pPr>
            <a:r>
              <a:rPr sz="2100" b="1" spc="-5" dirty="0">
                <a:latin typeface="Arial"/>
                <a:cs typeface="Arial"/>
              </a:rPr>
              <a:t>and</a:t>
            </a:r>
            <a:r>
              <a:rPr sz="2100" b="1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((select</a:t>
            </a:r>
            <a:r>
              <a:rPr sz="2100" b="1" spc="5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count(*)</a:t>
            </a:r>
            <a:r>
              <a:rPr sz="2100" b="1" spc="1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from</a:t>
            </a:r>
            <a:r>
              <a:rPr sz="2100" b="1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save_sqltrace)</a:t>
            </a:r>
            <a:r>
              <a:rPr sz="2100" b="1" spc="-2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= </a:t>
            </a:r>
            <a:r>
              <a:rPr sz="2100" b="1" spc="-5" dirty="0">
                <a:latin typeface="Arial"/>
                <a:cs typeface="Arial"/>
              </a:rPr>
              <a:t>0)))</a:t>
            </a:r>
            <a:r>
              <a:rPr sz="2100" spc="-5" dirty="0">
                <a:latin typeface="Arial"/>
                <a:cs typeface="Arial"/>
              </a:rPr>
              <a:t>;|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30</a:t>
            </a:r>
            <a:endParaRPr sz="2100" dirty="0">
              <a:latin typeface="Arial"/>
              <a:cs typeface="Arial"/>
            </a:endParaRPr>
          </a:p>
          <a:p>
            <a:pPr marL="241300">
              <a:lnSpc>
                <a:spcPts val="1764"/>
              </a:lnSpc>
              <a:tabLst>
                <a:tab pos="2668905" algn="l"/>
              </a:tabLst>
            </a:pPr>
            <a:r>
              <a:rPr sz="2100" spc="-5" dirty="0">
                <a:latin typeface="Arial"/>
                <a:cs typeface="Arial"/>
              </a:rPr>
              <a:t>00:00:00|00:00:00||	</a:t>
            </a:r>
            <a:r>
              <a:rPr sz="2100" dirty="0">
                <a:latin typeface="Arial"/>
                <a:cs typeface="Arial"/>
              </a:rPr>
              <a:t>0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00:01:00|2021-02-27</a:t>
            </a:r>
            <a:endParaRPr sz="2100" dirty="0">
              <a:latin typeface="Arial"/>
              <a:cs typeface="Arial"/>
            </a:endParaRPr>
          </a:p>
          <a:p>
            <a:pPr marL="241300">
              <a:lnSpc>
                <a:spcPts val="2140"/>
              </a:lnSpc>
            </a:pPr>
            <a:r>
              <a:rPr sz="2100" spc="-5" dirty="0">
                <a:latin typeface="Arial"/>
                <a:cs typeface="Arial"/>
              </a:rPr>
              <a:t>14:54:17|9237|0|t|t|t|t|t|t|t|400|PERFORMANCE|t|0|</a:t>
            </a:r>
            <a:endParaRPr sz="2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4436" y="383539"/>
            <a:ext cx="415544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55" dirty="0"/>
              <a:t> </a:t>
            </a:r>
            <a:r>
              <a:rPr dirty="0"/>
              <a:t>Informix</a:t>
            </a:r>
            <a:r>
              <a:rPr spc="-65" dirty="0"/>
              <a:t> </a:t>
            </a:r>
            <a:r>
              <a:rPr spc="-5" dirty="0"/>
              <a:t>HQ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0595" y="2253348"/>
            <a:ext cx="6056630" cy="829714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5080" indent="-228600">
              <a:lnSpc>
                <a:spcPts val="3030"/>
              </a:lnSpc>
              <a:spcBef>
                <a:spcPts val="470"/>
              </a:spcBef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Use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Informix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HQ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lang="en-US" sz="2800" spc="-5" dirty="0">
                <a:latin typeface="Arial"/>
                <a:cs typeface="Arial"/>
              </a:rPr>
              <a:t>to look at the SQL  tracing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3754" y="383539"/>
            <a:ext cx="615629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z="3600" spc="-25" dirty="0"/>
              <a:t>Tracing</a:t>
            </a:r>
            <a:r>
              <a:rPr sz="3600" spc="-35" dirty="0"/>
              <a:t> </a:t>
            </a:r>
            <a:r>
              <a:rPr sz="3600" spc="-5" dirty="0"/>
              <a:t>SQL</a:t>
            </a:r>
            <a:r>
              <a:rPr sz="3600" spc="-190" dirty="0"/>
              <a:t> </a:t>
            </a:r>
            <a:r>
              <a:rPr lang="en-US" sz="3600" spc="-190" dirty="0"/>
              <a:t>with Informix  HQ</a:t>
            </a:r>
            <a:endParaRPr sz="36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10DB0A-E909-040C-C54A-666944729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6" y="950361"/>
            <a:ext cx="10083800" cy="465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101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3754" y="383539"/>
            <a:ext cx="615629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0"/>
              </a:spcBef>
            </a:pPr>
            <a:r>
              <a:rPr sz="3600" spc="-25" dirty="0"/>
              <a:t>Tracing</a:t>
            </a:r>
            <a:r>
              <a:rPr sz="3600" spc="-35" dirty="0"/>
              <a:t> </a:t>
            </a:r>
            <a:r>
              <a:rPr sz="3600" spc="-5" dirty="0"/>
              <a:t>SQL</a:t>
            </a:r>
            <a:r>
              <a:rPr sz="3600" spc="-190" dirty="0"/>
              <a:t> </a:t>
            </a:r>
            <a:r>
              <a:rPr lang="en-US" sz="3600" spc="-190" dirty="0"/>
              <a:t>with Informix  HQ</a:t>
            </a:r>
            <a:endParaRPr sz="36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A6E8606-9ECF-E290-868F-DF4B3336E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" y="1038225"/>
            <a:ext cx="10083800" cy="475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9802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19" y="383539"/>
            <a:ext cx="88099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Options</a:t>
            </a:r>
            <a:r>
              <a:rPr spc="-250" dirty="0"/>
              <a:t> </a:t>
            </a:r>
            <a:r>
              <a:rPr spc="-10" dirty="0"/>
              <a:t>Available</a:t>
            </a:r>
            <a:r>
              <a:rPr spc="-40" dirty="0"/>
              <a:t> </a:t>
            </a:r>
            <a:r>
              <a:rPr dirty="0"/>
              <a:t>with</a:t>
            </a:r>
            <a:r>
              <a:rPr spc="-15" dirty="0"/>
              <a:t> </a:t>
            </a:r>
            <a:r>
              <a:rPr spc="-5" dirty="0"/>
              <a:t>SQEXPLAIN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57617"/>
            <a:ext cx="7752080" cy="3165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Arial"/>
                <a:cs typeface="Arial"/>
              </a:rPr>
              <a:t>Optimizer Directives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–</a:t>
            </a:r>
            <a:r>
              <a:rPr sz="2200" spc="-125" dirty="0">
                <a:latin typeface="Arial"/>
                <a:cs typeface="Arial"/>
              </a:rPr>
              <a:t> </a:t>
            </a:r>
            <a:r>
              <a:rPr sz="2200" spc="-20" dirty="0">
                <a:latin typeface="Arial"/>
                <a:cs typeface="Arial"/>
              </a:rPr>
              <a:t>AVOID_EXECUTE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3350" dirty="0">
              <a:latin typeface="Arial"/>
              <a:cs typeface="Arial"/>
            </a:endParaRPr>
          </a:p>
          <a:p>
            <a:pPr marL="698500" marR="5080" lvl="1" indent="-228600">
              <a:lnSpc>
                <a:spcPts val="2380"/>
              </a:lnSpc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Arial"/>
                <a:cs typeface="Arial"/>
              </a:rPr>
              <a:t>Generate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query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plan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without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executing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SQL,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useful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for 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getting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query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plans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for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inserts,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updates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and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delete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where </a:t>
            </a:r>
            <a:r>
              <a:rPr sz="2200" spc="-59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data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is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manipulated,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but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you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do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not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want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to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change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data</a:t>
            </a:r>
            <a:endParaRPr sz="22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65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buChar char="•"/>
              <a:tabLst>
                <a:tab pos="697865" algn="l"/>
                <a:tab pos="698500" algn="l"/>
              </a:tabLst>
            </a:pPr>
            <a:r>
              <a:rPr sz="2200" spc="-10" dirty="0">
                <a:latin typeface="Arial"/>
                <a:cs typeface="Arial"/>
              </a:rPr>
              <a:t>Example:</a:t>
            </a:r>
            <a:endParaRPr sz="2200" dirty="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260"/>
              </a:spcBef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set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explain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AVOID_EXECUTE;</a:t>
            </a:r>
            <a:endParaRPr sz="2000" dirty="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265"/>
              </a:spcBef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SQL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Statement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7976" y="383539"/>
            <a:ext cx="846963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Options</a:t>
            </a:r>
            <a:r>
              <a:rPr spc="-254" dirty="0"/>
              <a:t> </a:t>
            </a:r>
            <a:r>
              <a:rPr spc="-10" dirty="0"/>
              <a:t>Available</a:t>
            </a:r>
            <a:r>
              <a:rPr spc="-45" dirty="0"/>
              <a:t> </a:t>
            </a:r>
            <a:r>
              <a:rPr dirty="0"/>
              <a:t>with</a:t>
            </a:r>
            <a:r>
              <a:rPr spc="-15" dirty="0"/>
              <a:t> </a:t>
            </a:r>
            <a:r>
              <a:rPr dirty="0"/>
              <a:t>Set</a:t>
            </a:r>
            <a:r>
              <a:rPr spc="-20" dirty="0"/>
              <a:t> </a:t>
            </a:r>
            <a:r>
              <a:rPr dirty="0"/>
              <a:t>Explain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45348"/>
            <a:ext cx="7973695" cy="3888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Set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Explain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Enhancements</a:t>
            </a: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3950" dirty="0">
              <a:latin typeface="Arial"/>
              <a:cs typeface="Arial"/>
            </a:endParaRPr>
          </a:p>
          <a:p>
            <a:pPr marL="698500" marR="1483995" lvl="1" indent="-228600">
              <a:lnSpc>
                <a:spcPts val="1730"/>
              </a:lnSpc>
              <a:buChar char="•"/>
              <a:tabLst>
                <a:tab pos="697865" algn="l"/>
                <a:tab pos="698500" algn="l"/>
              </a:tabLst>
            </a:pPr>
            <a:r>
              <a:rPr sz="1600" spc="-60" dirty="0">
                <a:latin typeface="Arial"/>
                <a:cs typeface="Arial"/>
              </a:rPr>
              <a:t>You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can turn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on/off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explain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statistics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thru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onconfig </a:t>
            </a:r>
            <a:r>
              <a:rPr sz="1600" spc="-10" dirty="0">
                <a:latin typeface="Arial"/>
                <a:cs typeface="Arial"/>
              </a:rPr>
              <a:t>parameter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“EXPLAIN_STAT”.</a:t>
            </a:r>
            <a:endParaRPr sz="1600" dirty="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275"/>
              </a:spcBef>
              <a:buChar char="•"/>
              <a:tabLst>
                <a:tab pos="1155065" algn="l"/>
                <a:tab pos="1155700" algn="l"/>
              </a:tabLst>
            </a:pPr>
            <a:r>
              <a:rPr sz="1600" spc="-5" dirty="0">
                <a:latin typeface="Arial"/>
                <a:cs typeface="Arial"/>
              </a:rPr>
              <a:t>0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–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Disables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display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of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query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statistics</a:t>
            </a:r>
          </a:p>
          <a:p>
            <a:pPr marL="1155700" lvl="2" indent="-228600">
              <a:lnSpc>
                <a:spcPct val="100000"/>
              </a:lnSpc>
              <a:spcBef>
                <a:spcPts val="310"/>
              </a:spcBef>
              <a:buChar char="•"/>
              <a:tabLst>
                <a:tab pos="1155065" algn="l"/>
                <a:tab pos="1155700" algn="l"/>
              </a:tabLst>
            </a:pPr>
            <a:r>
              <a:rPr sz="1600" spc="-5" dirty="0">
                <a:latin typeface="Arial"/>
                <a:cs typeface="Arial"/>
              </a:rPr>
              <a:t>1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–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Enables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display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of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query</a:t>
            </a:r>
            <a:r>
              <a:rPr sz="1600" dirty="0">
                <a:latin typeface="Arial"/>
                <a:cs typeface="Arial"/>
              </a:rPr>
              <a:t> statistics</a:t>
            </a:r>
          </a:p>
          <a:p>
            <a:pPr lvl="2">
              <a:lnSpc>
                <a:spcPct val="100000"/>
              </a:lnSpc>
              <a:buFont typeface="Arial"/>
              <a:buChar char="•"/>
            </a:pPr>
            <a:endParaRPr sz="22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5"/>
              </a:spcBef>
              <a:buChar char="•"/>
              <a:tabLst>
                <a:tab pos="697865" algn="l"/>
                <a:tab pos="698500" algn="l"/>
              </a:tabLst>
            </a:pPr>
            <a:r>
              <a:rPr sz="1600" spc="-60" dirty="0">
                <a:latin typeface="Arial"/>
                <a:cs typeface="Arial"/>
              </a:rPr>
              <a:t>You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can also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set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it</a:t>
            </a:r>
            <a:r>
              <a:rPr sz="1600" spc="-5" dirty="0">
                <a:latin typeface="Arial"/>
                <a:cs typeface="Arial"/>
              </a:rPr>
              <a:t> with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following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statement:</a:t>
            </a:r>
            <a:endParaRPr sz="1600" dirty="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310"/>
              </a:spcBef>
              <a:buChar char="•"/>
              <a:tabLst>
                <a:tab pos="1155065" algn="l"/>
                <a:tab pos="1155700" algn="l"/>
              </a:tabLst>
            </a:pPr>
            <a:r>
              <a:rPr sz="1600" spc="-5" dirty="0">
                <a:latin typeface="Arial"/>
                <a:cs typeface="Arial"/>
              </a:rPr>
              <a:t>SET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EXPLAIN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STATISTICS</a:t>
            </a:r>
            <a:endParaRPr sz="1600" dirty="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2350" dirty="0">
              <a:latin typeface="Arial"/>
              <a:cs typeface="Arial"/>
            </a:endParaRPr>
          </a:p>
          <a:p>
            <a:pPr marL="698500" marR="5080" lvl="1" indent="-228600">
              <a:lnSpc>
                <a:spcPts val="1730"/>
              </a:lnSpc>
              <a:buChar char="•"/>
              <a:tabLst>
                <a:tab pos="697865" algn="l"/>
                <a:tab pos="698500" algn="l"/>
              </a:tabLst>
            </a:pPr>
            <a:r>
              <a:rPr sz="1600" spc="-5" dirty="0">
                <a:latin typeface="Arial"/>
                <a:cs typeface="Arial"/>
              </a:rPr>
              <a:t>When this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enabled,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inclusion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of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“Query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Statistics” </a:t>
            </a:r>
            <a:r>
              <a:rPr sz="1600" spc="-5" dirty="0">
                <a:latin typeface="Arial"/>
                <a:cs typeface="Arial"/>
              </a:rPr>
              <a:t>section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the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explain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output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file.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It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shows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query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plan’s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estimated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number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of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rows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actual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number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of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rows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returned.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4692" y="234188"/>
            <a:ext cx="615251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4810" marR="5080" indent="-1642745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Options</a:t>
            </a:r>
            <a:r>
              <a:rPr sz="3200" spc="-210" dirty="0"/>
              <a:t> </a:t>
            </a:r>
            <a:r>
              <a:rPr sz="3200" spc="-10" dirty="0"/>
              <a:t>Available</a:t>
            </a:r>
            <a:r>
              <a:rPr sz="3200" spc="-25" dirty="0"/>
              <a:t> </a:t>
            </a:r>
            <a:r>
              <a:rPr sz="3200" spc="-5" dirty="0"/>
              <a:t>with</a:t>
            </a:r>
            <a:r>
              <a:rPr sz="3200" spc="-35" dirty="0"/>
              <a:t> </a:t>
            </a:r>
            <a:r>
              <a:rPr sz="3200" spc="-5" dirty="0"/>
              <a:t>Set</a:t>
            </a:r>
            <a:r>
              <a:rPr sz="3200" spc="-20" dirty="0"/>
              <a:t> </a:t>
            </a:r>
            <a:r>
              <a:rPr sz="3200" spc="-5" dirty="0"/>
              <a:t>Explain </a:t>
            </a:r>
            <a:r>
              <a:rPr sz="3200" spc="-875" dirty="0"/>
              <a:t> </a:t>
            </a:r>
            <a:r>
              <a:rPr sz="3200" spc="-5" dirty="0"/>
              <a:t>Query</a:t>
            </a:r>
            <a:r>
              <a:rPr sz="3200" spc="-40" dirty="0"/>
              <a:t> </a:t>
            </a:r>
            <a:r>
              <a:rPr sz="3200" spc="-5" dirty="0"/>
              <a:t>Statistics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1253199" y="1077375"/>
            <a:ext cx="50863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Arial"/>
                <a:cs typeface="Arial"/>
              </a:rPr>
              <a:t>Q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25" dirty="0">
                <a:latin typeface="Arial"/>
                <a:cs typeface="Arial"/>
              </a:rPr>
              <a:t>Y</a:t>
            </a:r>
            <a:r>
              <a:rPr sz="1000" spc="-5" dirty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65899" y="1416930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5">
                <a:moveTo>
                  <a:pt x="0" y="0"/>
                </a:moveTo>
                <a:lnTo>
                  <a:pt x="255766" y="0"/>
                </a:lnTo>
              </a:path>
            </a:pathLst>
          </a:custGeom>
          <a:ln w="111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1252946" y="1460772"/>
            <a:ext cx="8500745" cy="503999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000" spc="-5" dirty="0">
                <a:latin typeface="Arial"/>
                <a:cs typeface="Arial"/>
              </a:rPr>
              <a:t>select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*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from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partsupp</a:t>
            </a: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ct val="153000"/>
              </a:lnSpc>
              <a:spcBef>
                <a:spcPts val="15"/>
              </a:spcBef>
            </a:pPr>
            <a:r>
              <a:rPr sz="1000" spc="-10" dirty="0">
                <a:latin typeface="Arial"/>
                <a:cs typeface="Arial"/>
              </a:rPr>
              <a:t>where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ps_partkey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&gt;=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1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ps_partkey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&lt;=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100 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ps_suppkey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&gt;=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and </a:t>
            </a:r>
            <a:r>
              <a:rPr sz="1000" spc="-5" dirty="0">
                <a:latin typeface="Arial"/>
                <a:cs typeface="Arial"/>
              </a:rPr>
              <a:t>ps_suppkey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&lt;=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100000 and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ps_availqty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&gt;=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1000 and </a:t>
            </a:r>
            <a:r>
              <a:rPr sz="1000" spc="-5" dirty="0">
                <a:latin typeface="Arial"/>
                <a:cs typeface="Arial"/>
              </a:rPr>
              <a:t>ps_availqty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&lt;=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1000000 </a:t>
            </a:r>
            <a:r>
              <a:rPr sz="1000" spc="-5" dirty="0">
                <a:latin typeface="Arial"/>
                <a:cs typeface="Arial"/>
              </a:rPr>
              <a:t> Estimated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Cost: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49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1000" spc="-5" dirty="0">
                <a:latin typeface="Arial"/>
                <a:cs typeface="Arial"/>
              </a:rPr>
              <a:t>Estimated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#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 </a:t>
            </a:r>
            <a:r>
              <a:rPr sz="1000" spc="-10" dirty="0">
                <a:latin typeface="Arial"/>
                <a:cs typeface="Arial"/>
              </a:rPr>
              <a:t>Rows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Returned: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360</a:t>
            </a:r>
            <a:endParaRPr sz="1000" dirty="0">
              <a:latin typeface="Arial"/>
              <a:cs typeface="Arial"/>
            </a:endParaRPr>
          </a:p>
          <a:p>
            <a:pPr marL="230504" indent="-148590">
              <a:lnSpc>
                <a:spcPct val="100000"/>
              </a:lnSpc>
              <a:spcBef>
                <a:spcPts val="645"/>
              </a:spcBef>
              <a:buAutoNum type="arabicParenR"/>
              <a:tabLst>
                <a:tab pos="231140" algn="l"/>
              </a:tabLst>
            </a:pPr>
            <a:r>
              <a:rPr sz="1000" spc="-5" dirty="0">
                <a:latin typeface="Arial"/>
                <a:cs typeface="Arial"/>
              </a:rPr>
              <a:t>informix.partsupp: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342900" lvl="1" indent="-191135">
              <a:lnSpc>
                <a:spcPct val="100000"/>
              </a:lnSpc>
              <a:spcBef>
                <a:spcPts val="635"/>
              </a:spcBef>
              <a:buAutoNum type="arabicParenBoth"/>
              <a:tabLst>
                <a:tab pos="343535" algn="l"/>
              </a:tabLst>
            </a:pP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ps_partkey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ps_suppkey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ps_availqty</a:t>
            </a:r>
            <a:r>
              <a:rPr sz="1000" spc="58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(Key-First)</a:t>
            </a:r>
            <a:r>
              <a:rPr sz="1000" spc="3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  <a:p>
            <a:pPr marL="291465" marR="197485">
              <a:lnSpc>
                <a:spcPts val="1850"/>
              </a:lnSpc>
              <a:spcBef>
                <a:spcPts val="160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informix.partsupp.ps_partkey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&gt;=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1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(informix.partsupp.ps_availqty </a:t>
            </a:r>
            <a:r>
              <a:rPr sz="1000" spc="-10" dirty="0">
                <a:latin typeface="Arial"/>
                <a:cs typeface="Arial"/>
              </a:rPr>
              <a:t>&gt;=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1000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(informix.partsupp.ps_suppkey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&gt;=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Upper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informix.partsupp.ps_partkey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&lt;=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100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(informix.partsupp.ps_availqty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&lt;=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1000000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(informix.partsupp.ps_suppkey</a:t>
            </a:r>
            <a:endParaRPr sz="1000" dirty="0">
              <a:latin typeface="Arial"/>
              <a:cs typeface="Arial"/>
            </a:endParaRPr>
          </a:p>
          <a:p>
            <a:pPr marL="240665">
              <a:lnSpc>
                <a:spcPts val="665"/>
              </a:lnSpc>
            </a:pPr>
            <a:r>
              <a:rPr sz="1000" spc="-10" dirty="0">
                <a:latin typeface="Arial"/>
                <a:cs typeface="Arial"/>
              </a:rPr>
              <a:t>&lt;=100000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endParaRPr sz="1000" dirty="0">
              <a:latin typeface="Arial"/>
              <a:cs typeface="Arial"/>
            </a:endParaRPr>
          </a:p>
          <a:p>
            <a:pPr marL="955675" marR="1725930" indent="-664845">
              <a:lnSpc>
                <a:spcPct val="153000"/>
              </a:lnSpc>
            </a:pPr>
            <a:r>
              <a:rPr sz="1000" spc="-10" dirty="0">
                <a:latin typeface="Arial"/>
                <a:cs typeface="Arial"/>
              </a:rPr>
              <a:t>Index Key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Filters: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(informix.partsupp.ps_availqty</a:t>
            </a:r>
            <a:r>
              <a:rPr sz="1000" spc="-10" dirty="0">
                <a:latin typeface="Arial"/>
                <a:cs typeface="Arial"/>
              </a:rPr>
              <a:t> &gt;=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1000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(informix.partsupp.ps_availqty</a:t>
            </a:r>
            <a:r>
              <a:rPr sz="1000" spc="-10" dirty="0">
                <a:latin typeface="Arial"/>
                <a:cs typeface="Arial"/>
              </a:rPr>
              <a:t> &lt;=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1000000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(informix.partsupp.ps_suppkey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&lt;=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100000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(informix.partsupp.ps_suppkey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&gt;=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0 )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000" b="1" spc="-5" dirty="0">
                <a:latin typeface="Arial"/>
                <a:cs typeface="Arial"/>
              </a:rPr>
              <a:t>Query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statistics: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1000" b="1" spc="-5" dirty="0">
                <a:latin typeface="Arial"/>
                <a:cs typeface="Arial"/>
              </a:rPr>
              <a:t>-----------------</a:t>
            </a:r>
            <a:endParaRPr sz="1000" dirty="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635"/>
              </a:spcBef>
            </a:pPr>
            <a:r>
              <a:rPr sz="1000" b="1" spc="10" dirty="0">
                <a:latin typeface="Arial"/>
                <a:cs typeface="Arial"/>
              </a:rPr>
              <a:t>T</a:t>
            </a:r>
            <a:r>
              <a:rPr sz="1000" b="1" spc="-10" dirty="0">
                <a:latin typeface="Arial"/>
                <a:cs typeface="Arial"/>
              </a:rPr>
              <a:t>a</a:t>
            </a:r>
            <a:r>
              <a:rPr sz="1000" b="1" spc="-5" dirty="0">
                <a:latin typeface="Arial"/>
                <a:cs typeface="Arial"/>
              </a:rPr>
              <a:t>b</a:t>
            </a:r>
            <a:r>
              <a:rPr sz="1000" b="1" spc="-10" dirty="0">
                <a:latin typeface="Arial"/>
                <a:cs typeface="Arial"/>
              </a:rPr>
              <a:t>l</a:t>
            </a:r>
            <a:r>
              <a:rPr sz="1000" b="1" spc="-5" dirty="0">
                <a:latin typeface="Arial"/>
                <a:cs typeface="Arial"/>
              </a:rPr>
              <a:t>e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m</a:t>
            </a:r>
            <a:r>
              <a:rPr sz="1000" b="1" spc="-10" dirty="0">
                <a:latin typeface="Arial"/>
                <a:cs typeface="Arial"/>
              </a:rPr>
              <a:t>a</a:t>
            </a:r>
            <a:r>
              <a:rPr sz="1000" b="1" spc="-5" dirty="0">
                <a:latin typeface="Arial"/>
                <a:cs typeface="Arial"/>
              </a:rPr>
              <a:t>p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650"/>
              </a:spcBef>
            </a:pPr>
            <a:r>
              <a:rPr sz="1000" b="1" spc="-5" dirty="0">
                <a:latin typeface="Arial"/>
                <a:cs typeface="Arial"/>
              </a:rPr>
              <a:t>----------------------------</a:t>
            </a:r>
            <a:endParaRPr sz="1000" dirty="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635"/>
              </a:spcBef>
              <a:tabLst>
                <a:tab pos="1078865" algn="l"/>
              </a:tabLst>
            </a:pPr>
            <a:r>
              <a:rPr sz="1000" b="1" spc="-5" dirty="0">
                <a:latin typeface="Arial"/>
                <a:cs typeface="Arial"/>
              </a:rPr>
              <a:t>Internal name	Table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name</a:t>
            </a:r>
            <a:endParaRPr sz="1000" dirty="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635"/>
              </a:spcBef>
            </a:pPr>
            <a:r>
              <a:rPr sz="1000" b="1" spc="-5" dirty="0">
                <a:latin typeface="Arial"/>
                <a:cs typeface="Arial"/>
              </a:rPr>
              <a:t>--------------------------------------</a:t>
            </a:r>
            <a:endParaRPr sz="1000" dirty="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650"/>
              </a:spcBef>
              <a:tabLst>
                <a:tab pos="1068070" algn="l"/>
              </a:tabLst>
            </a:pPr>
            <a:r>
              <a:rPr sz="1000" b="1" spc="-5" dirty="0">
                <a:latin typeface="Arial"/>
                <a:cs typeface="Arial"/>
              </a:rPr>
              <a:t>t1	partsupp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tabLst>
                <a:tab pos="516890" algn="l"/>
                <a:tab pos="3044190" algn="l"/>
                <a:tab pos="3548379" algn="l"/>
              </a:tabLst>
            </a:pPr>
            <a:r>
              <a:rPr sz="1000" b="1" spc="-10" dirty="0">
                <a:latin typeface="Arial"/>
                <a:cs typeface="Arial"/>
              </a:rPr>
              <a:t>type	</a:t>
            </a:r>
            <a:r>
              <a:rPr sz="1000" b="1" spc="-5" dirty="0">
                <a:latin typeface="Arial"/>
                <a:cs typeface="Arial"/>
              </a:rPr>
              <a:t>table</a:t>
            </a:r>
            <a:r>
              <a:rPr sz="1000" b="1" spc="28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rows_prod</a:t>
            </a:r>
            <a:r>
              <a:rPr sz="1000" b="1" spc="27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est_rows</a:t>
            </a:r>
            <a:r>
              <a:rPr sz="1000" b="1" spc="254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rows_scan	time	</a:t>
            </a:r>
            <a:r>
              <a:rPr sz="1000" b="1" spc="-10" dirty="0">
                <a:latin typeface="Arial"/>
                <a:cs typeface="Arial"/>
              </a:rPr>
              <a:t>est_cost</a:t>
            </a:r>
            <a:endParaRPr sz="1000" dirty="0">
              <a:latin typeface="Arial"/>
              <a:cs typeface="Arial"/>
            </a:endParaRPr>
          </a:p>
          <a:p>
            <a:pPr marL="82550" marR="4306570">
              <a:lnSpc>
                <a:spcPct val="153000"/>
              </a:lnSpc>
              <a:spcBef>
                <a:spcPts val="10"/>
              </a:spcBef>
              <a:tabLst>
                <a:tab pos="544195" algn="l"/>
                <a:tab pos="1110615" algn="l"/>
                <a:tab pos="1634489" algn="l"/>
                <a:tab pos="2332355" algn="l"/>
                <a:tab pos="2891790" algn="l"/>
                <a:tab pos="3639185" algn="l"/>
              </a:tabLst>
            </a:pPr>
            <a:r>
              <a:rPr sz="1000" b="1" spc="-5" dirty="0">
                <a:latin typeface="Arial"/>
                <a:cs typeface="Arial"/>
              </a:rPr>
              <a:t>------------------------------------------------------------------------------------------------ 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scan	</a:t>
            </a:r>
            <a:r>
              <a:rPr sz="1000" b="1" spc="-5" dirty="0">
                <a:latin typeface="Arial"/>
                <a:cs typeface="Arial"/>
              </a:rPr>
              <a:t>t1	26	</a:t>
            </a:r>
            <a:r>
              <a:rPr sz="1000" b="1" spc="-10" dirty="0">
                <a:latin typeface="Arial"/>
                <a:cs typeface="Arial"/>
              </a:rPr>
              <a:t>360	</a:t>
            </a:r>
            <a:r>
              <a:rPr sz="1000" b="1" spc="-5" dirty="0">
                <a:latin typeface="Arial"/>
                <a:cs typeface="Arial"/>
              </a:rPr>
              <a:t>26	</a:t>
            </a:r>
            <a:r>
              <a:rPr sz="1000" b="1" spc="-10" dirty="0">
                <a:latin typeface="Arial"/>
                <a:cs typeface="Arial"/>
              </a:rPr>
              <a:t>00:00:00	49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9356" y="383539"/>
            <a:ext cx="51847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Dynamic</a:t>
            </a:r>
            <a:r>
              <a:rPr spc="-90" dirty="0"/>
              <a:t> </a:t>
            </a:r>
            <a:r>
              <a:rPr dirty="0"/>
              <a:t>Set</a:t>
            </a:r>
            <a:r>
              <a:rPr spc="-50" dirty="0"/>
              <a:t> </a:t>
            </a:r>
            <a:r>
              <a:rPr dirty="0"/>
              <a:t>Explain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56159" y="1651953"/>
            <a:ext cx="7946390" cy="430657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80"/>
              </a:spcBef>
              <a:buChar char="•"/>
              <a:tabLst>
                <a:tab pos="240665" algn="l"/>
                <a:tab pos="241300" algn="l"/>
              </a:tabLst>
            </a:pPr>
            <a:r>
              <a:rPr sz="1800" spc="-10" dirty="0">
                <a:latin typeface="Arial"/>
                <a:cs typeface="Arial"/>
              </a:rPr>
              <a:t>Dynamically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explain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session</a:t>
            </a:r>
            <a:endParaRPr sz="1800" dirty="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775"/>
              </a:spcBef>
              <a:tabLst>
                <a:tab pos="3669665" algn="l"/>
              </a:tabLst>
            </a:pPr>
            <a:r>
              <a:rPr sz="1800" spc="-10" dirty="0">
                <a:latin typeface="Arial"/>
                <a:cs typeface="Arial"/>
              </a:rPr>
              <a:t>onmode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–Y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{session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id}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{0|1}	</a:t>
            </a:r>
            <a:r>
              <a:rPr sz="1800" dirty="0">
                <a:latin typeface="Arial"/>
                <a:cs typeface="Arial"/>
              </a:rPr>
              <a:t>(0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–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Off/1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–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On)</a:t>
            </a:r>
            <a:endParaRPr sz="18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90"/>
              </a:spcBef>
              <a:buChar char="•"/>
              <a:tabLst>
                <a:tab pos="697865" algn="l"/>
                <a:tab pos="698500" algn="l"/>
              </a:tabLst>
            </a:pPr>
            <a:r>
              <a:rPr sz="1800" spc="-5" dirty="0">
                <a:latin typeface="Arial"/>
                <a:cs typeface="Arial"/>
              </a:rPr>
              <a:t>Output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file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“sqexplain.out.{session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id}</a:t>
            </a:r>
            <a:endParaRPr sz="18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90"/>
              </a:spcBef>
              <a:buChar char="•"/>
              <a:tabLst>
                <a:tab pos="697865" algn="l"/>
                <a:tab pos="698500" algn="l"/>
              </a:tabLst>
            </a:pPr>
            <a:r>
              <a:rPr sz="1800" dirty="0">
                <a:latin typeface="Arial"/>
                <a:cs typeface="Arial"/>
              </a:rPr>
              <a:t>With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Informix </a:t>
            </a:r>
            <a:r>
              <a:rPr sz="1800" spc="-70" dirty="0">
                <a:latin typeface="Arial"/>
                <a:cs typeface="Arial"/>
              </a:rPr>
              <a:t>11</a:t>
            </a:r>
            <a:r>
              <a:rPr sz="1800" spc="-5" dirty="0">
                <a:latin typeface="Arial"/>
                <a:cs typeface="Arial"/>
              </a:rPr>
              <a:t> there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are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couple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changes:</a:t>
            </a:r>
            <a:endParaRPr sz="1800" dirty="0">
              <a:latin typeface="Arial"/>
              <a:cs typeface="Arial"/>
            </a:endParaRPr>
          </a:p>
          <a:p>
            <a:pPr marL="1155700" marR="691515" lvl="2" indent="-228600">
              <a:lnSpc>
                <a:spcPts val="1939"/>
              </a:lnSpc>
              <a:spcBef>
                <a:spcPts val="525"/>
              </a:spcBef>
              <a:buChar char="•"/>
              <a:tabLst>
                <a:tab pos="1155065" algn="l"/>
                <a:tab pos="1155700" algn="l"/>
              </a:tabLst>
            </a:pPr>
            <a:r>
              <a:rPr sz="1800" spc="-5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additional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value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“2”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(explain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without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statistics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for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session,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displays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query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plan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only)</a:t>
            </a:r>
            <a:endParaRPr sz="1800" dirty="0">
              <a:latin typeface="Arial"/>
              <a:cs typeface="Arial"/>
            </a:endParaRPr>
          </a:p>
          <a:p>
            <a:pPr marL="1155700" marR="80010" lvl="2" indent="-228600">
              <a:lnSpc>
                <a:spcPts val="1939"/>
              </a:lnSpc>
              <a:spcBef>
                <a:spcPts val="509"/>
              </a:spcBef>
              <a:buChar char="•"/>
              <a:tabLst>
                <a:tab pos="1155065" algn="l"/>
                <a:tab pos="1155700" algn="l"/>
              </a:tabLst>
            </a:pPr>
            <a:r>
              <a:rPr sz="1800" spc="-5" dirty="0">
                <a:latin typeface="Arial"/>
                <a:cs typeface="Arial"/>
              </a:rPr>
              <a:t>Also,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you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can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specify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file name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directory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that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you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want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the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explain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output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be sent:</a:t>
            </a:r>
            <a:endParaRPr sz="1800" dirty="0">
              <a:latin typeface="Arial"/>
              <a:cs typeface="Arial"/>
            </a:endParaRPr>
          </a:p>
          <a:p>
            <a:pPr marL="1612900" lvl="3" indent="-228600">
              <a:lnSpc>
                <a:spcPct val="100000"/>
              </a:lnSpc>
              <a:spcBef>
                <a:spcPts val="265"/>
              </a:spcBef>
              <a:buChar char="•"/>
              <a:tabLst>
                <a:tab pos="1612265" algn="l"/>
                <a:tab pos="1612900" algn="l"/>
              </a:tabLst>
            </a:pPr>
            <a:r>
              <a:rPr sz="1800" spc="-10" dirty="0">
                <a:latin typeface="Arial"/>
                <a:cs typeface="Arial"/>
              </a:rPr>
              <a:t>onmode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–Y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{session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id} </a:t>
            </a:r>
            <a:r>
              <a:rPr sz="1800" spc="-15" dirty="0">
                <a:latin typeface="Arial"/>
                <a:cs typeface="Arial"/>
              </a:rPr>
              <a:t>{0|1|2}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{filename}</a:t>
            </a:r>
            <a:endParaRPr sz="1800" dirty="0">
              <a:latin typeface="Arial"/>
              <a:cs typeface="Arial"/>
            </a:endParaRPr>
          </a:p>
          <a:p>
            <a:pPr lvl="3">
              <a:lnSpc>
                <a:spcPct val="100000"/>
              </a:lnSpc>
              <a:buFont typeface="Arial"/>
              <a:buChar char="•"/>
            </a:pPr>
            <a:endParaRPr sz="2000" dirty="0">
              <a:latin typeface="Arial"/>
              <a:cs typeface="Arial"/>
            </a:endParaRPr>
          </a:p>
          <a:p>
            <a:pPr marL="241300" marR="26670" indent="-228600">
              <a:lnSpc>
                <a:spcPts val="1939"/>
              </a:lnSpc>
              <a:spcBef>
                <a:spcPts val="1175"/>
              </a:spcBef>
              <a:buChar char="•"/>
              <a:tabLst>
                <a:tab pos="240665" algn="l"/>
                <a:tab pos="241300" algn="l"/>
              </a:tabLst>
            </a:pPr>
            <a:r>
              <a:rPr sz="1800" dirty="0">
                <a:latin typeface="Arial"/>
                <a:cs typeface="Arial"/>
              </a:rPr>
              <a:t>This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is</a:t>
            </a:r>
            <a:r>
              <a:rPr sz="1800" dirty="0">
                <a:latin typeface="Arial"/>
                <a:cs typeface="Arial"/>
              </a:rPr>
              <a:t>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great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feature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allow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you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see the SQL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statements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executed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the</a:t>
            </a:r>
            <a:r>
              <a:rPr sz="1800" spc="-10" dirty="0">
                <a:latin typeface="Arial"/>
                <a:cs typeface="Arial"/>
              </a:rPr>
              <a:t> explain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plan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for</a:t>
            </a:r>
            <a:r>
              <a:rPr sz="1800" spc="-10" dirty="0">
                <a:latin typeface="Arial"/>
                <a:cs typeface="Arial"/>
              </a:rPr>
              <a:t> each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SQL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statement.</a:t>
            </a:r>
            <a:endParaRPr sz="1800" dirty="0">
              <a:latin typeface="Arial"/>
              <a:cs typeface="Arial"/>
            </a:endParaRPr>
          </a:p>
          <a:p>
            <a:pPr marL="698500" marR="5080" lvl="1" indent="-228600">
              <a:lnSpc>
                <a:spcPts val="1939"/>
              </a:lnSpc>
              <a:spcBef>
                <a:spcPts val="50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800" b="1" spc="-5" dirty="0">
                <a:latin typeface="Arial"/>
                <a:cs typeface="Arial"/>
              </a:rPr>
              <a:t>NOTE</a:t>
            </a:r>
            <a:r>
              <a:rPr sz="1800" spc="-5" dirty="0">
                <a:latin typeface="Arial"/>
                <a:cs typeface="Arial"/>
              </a:rPr>
              <a:t>: make sure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that </a:t>
            </a:r>
            <a:r>
              <a:rPr sz="1800" spc="-15" dirty="0">
                <a:latin typeface="Arial"/>
                <a:cs typeface="Arial"/>
              </a:rPr>
              <a:t>you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only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this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turned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for</a:t>
            </a:r>
            <a:r>
              <a:rPr sz="1800" dirty="0">
                <a:latin typeface="Arial"/>
                <a:cs typeface="Arial"/>
              </a:rPr>
              <a:t> a</a:t>
            </a:r>
            <a:r>
              <a:rPr sz="1800" spc="-5" dirty="0">
                <a:latin typeface="Arial"/>
                <a:cs typeface="Arial"/>
              </a:rPr>
              <a:t> short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period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time,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it creates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large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file.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9260" y="383539"/>
            <a:ext cx="46863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7110" algn="l"/>
              </a:tabLst>
            </a:pPr>
            <a:r>
              <a:rPr dirty="0"/>
              <a:t>Set	Explain</a:t>
            </a:r>
            <a:r>
              <a:rPr spc="-110" dirty="0"/>
              <a:t> </a:t>
            </a:r>
            <a:r>
              <a:rPr spc="-5" dirty="0"/>
              <a:t>Output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60974"/>
            <a:ext cx="7910195" cy="424434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41300" marR="425450" indent="-228600">
              <a:lnSpc>
                <a:spcPts val="2300"/>
              </a:lnSpc>
              <a:spcBef>
                <a:spcPts val="660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Add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“set </a:t>
            </a:r>
            <a:r>
              <a:rPr sz="2400" spc="-10" dirty="0">
                <a:latin typeface="Arial"/>
                <a:cs typeface="Arial"/>
              </a:rPr>
              <a:t>explain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on” before</a:t>
            </a:r>
            <a:r>
              <a:rPr sz="2400" dirty="0">
                <a:latin typeface="Arial"/>
                <a:cs typeface="Arial"/>
              </a:rPr>
              <a:t> the </a:t>
            </a:r>
            <a:r>
              <a:rPr sz="2400" spc="-5" dirty="0">
                <a:latin typeface="Arial"/>
                <a:cs typeface="Arial"/>
              </a:rPr>
              <a:t>statement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you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want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examine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250" dirty="0">
              <a:latin typeface="Arial"/>
              <a:cs typeface="Arial"/>
            </a:endParaRPr>
          </a:p>
          <a:p>
            <a:pPr marL="241300" indent="-228600">
              <a:lnSpc>
                <a:spcPts val="2845"/>
              </a:lnSpc>
              <a:buChar char="•"/>
              <a:tabLst>
                <a:tab pos="241300" algn="l"/>
              </a:tabLst>
            </a:pPr>
            <a:r>
              <a:rPr sz="2400" spc="-80" dirty="0">
                <a:latin typeface="Arial"/>
                <a:cs typeface="Arial"/>
              </a:rPr>
              <a:t>You</a:t>
            </a:r>
            <a:r>
              <a:rPr sz="2400" spc="-5" dirty="0">
                <a:latin typeface="Arial"/>
                <a:cs typeface="Arial"/>
              </a:rPr>
              <a:t> can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specify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directory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that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you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want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file</a:t>
            </a:r>
            <a:r>
              <a:rPr sz="2400" dirty="0">
                <a:latin typeface="Arial"/>
                <a:cs typeface="Arial"/>
              </a:rPr>
              <a:t> 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go:</a:t>
            </a:r>
            <a:endParaRPr sz="2400" dirty="0">
              <a:latin typeface="Arial"/>
              <a:cs typeface="Arial"/>
            </a:endParaRPr>
          </a:p>
          <a:p>
            <a:pPr marL="698500" lvl="1" indent="-228600">
              <a:lnSpc>
                <a:spcPts val="2845"/>
              </a:lnSpc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set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explain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file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“filename”</a:t>
            </a:r>
            <a:endParaRPr sz="24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  <a:p>
            <a:pPr marL="241300" indent="-228600">
              <a:lnSpc>
                <a:spcPts val="2845"/>
              </a:lnSpc>
              <a:buChar char="•"/>
              <a:tabLst>
                <a:tab pos="241300" algn="l"/>
              </a:tabLst>
            </a:pPr>
            <a:r>
              <a:rPr sz="2400" spc="-10" dirty="0">
                <a:latin typeface="Arial"/>
                <a:cs typeface="Arial"/>
              </a:rPr>
              <a:t>Review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5" dirty="0">
                <a:latin typeface="Arial"/>
                <a:cs typeface="Arial"/>
              </a:rPr>
              <a:t> “set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explain”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output:</a:t>
            </a:r>
            <a:endParaRPr sz="2400" dirty="0">
              <a:latin typeface="Arial"/>
              <a:cs typeface="Arial"/>
            </a:endParaRPr>
          </a:p>
          <a:p>
            <a:pPr marL="698500" marR="5080" lvl="1" indent="-228600">
              <a:lnSpc>
                <a:spcPct val="80000"/>
              </a:lnSpc>
              <a:spcBef>
                <a:spcPts val="540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UNIX: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 file “sqexplain.out”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will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 generated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 the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directory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that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you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run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query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from</a:t>
            </a:r>
            <a:endParaRPr sz="2400" dirty="0">
              <a:latin typeface="Arial"/>
              <a:cs typeface="Arial"/>
            </a:endParaRPr>
          </a:p>
          <a:p>
            <a:pPr marL="698500" marR="984885" lvl="1" indent="-228600">
              <a:lnSpc>
                <a:spcPct val="80000"/>
              </a:lnSpc>
              <a:spcBef>
                <a:spcPts val="490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Windows: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Look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file “username.out”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 the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directory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 the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UNIX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server</a:t>
            </a:r>
            <a:endParaRPr sz="2400" dirty="0">
              <a:latin typeface="Arial"/>
              <a:cs typeface="Arial"/>
            </a:endParaRPr>
          </a:p>
          <a:p>
            <a:pPr marL="698500">
              <a:lnSpc>
                <a:spcPts val="2305"/>
              </a:lnSpc>
            </a:pPr>
            <a:r>
              <a:rPr sz="2400" spc="-5" dirty="0">
                <a:latin typeface="Arial"/>
                <a:cs typeface="Arial"/>
              </a:rPr>
              <a:t>%INFORMIXDIR%\sqexpln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7512" y="383539"/>
            <a:ext cx="67500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85" dirty="0"/>
              <a:t> </a:t>
            </a:r>
            <a:r>
              <a:rPr dirty="0"/>
              <a:t>Statement</a:t>
            </a:r>
            <a:r>
              <a:rPr spc="-15" dirty="0"/>
              <a:t> </a:t>
            </a:r>
            <a:r>
              <a:rPr spc="-5" dirty="0"/>
              <a:t>Cache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3759" y="2067223"/>
            <a:ext cx="7915275" cy="3013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Arial"/>
                <a:cs typeface="Arial"/>
              </a:rPr>
              <a:t>onstat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–g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ssc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2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390"/>
              </a:spcBef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Arial"/>
                <a:cs typeface="Arial"/>
              </a:rPr>
              <a:t>Look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SQL's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with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large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number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executions.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200" dirty="0">
              <a:latin typeface="Arial"/>
              <a:cs typeface="Arial"/>
            </a:endParaRPr>
          </a:p>
          <a:p>
            <a:pPr marL="241300" marR="5080" indent="-228600">
              <a:lnSpc>
                <a:spcPts val="2160"/>
              </a:lnSpc>
              <a:spcBef>
                <a:spcPts val="1655"/>
              </a:spcBef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Arial"/>
                <a:cs typeface="Arial"/>
              </a:rPr>
              <a:t>Saving even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second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 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SQL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statement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is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executed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million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times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make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 difference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performance.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2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365"/>
              </a:spcBef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Arial"/>
                <a:cs typeface="Arial"/>
              </a:rPr>
              <a:t>New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features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with</a:t>
            </a:r>
            <a:r>
              <a:rPr sz="2000" dirty="0">
                <a:latin typeface="Arial"/>
                <a:cs typeface="Arial"/>
              </a:rPr>
              <a:t> 14.10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for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Statement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Cache.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9260" y="383539"/>
            <a:ext cx="46863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7110" algn="l"/>
              </a:tabLst>
            </a:pPr>
            <a:r>
              <a:rPr dirty="0"/>
              <a:t>Set	Explain</a:t>
            </a:r>
            <a:r>
              <a:rPr spc="-110" dirty="0"/>
              <a:t> </a:t>
            </a:r>
            <a:r>
              <a:rPr spc="-5" dirty="0"/>
              <a:t>Output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56159" y="1425822"/>
            <a:ext cx="7933690" cy="4512945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240665" marR="161290" indent="-228600">
              <a:lnSpc>
                <a:spcPct val="70000"/>
              </a:lnSpc>
              <a:spcBef>
                <a:spcPts val="1040"/>
              </a:spcBef>
              <a:buFont typeface="Arial"/>
              <a:buChar char="•"/>
              <a:tabLst>
                <a:tab pos="241300" algn="l"/>
              </a:tabLst>
            </a:pPr>
            <a:r>
              <a:rPr sz="2600" b="1" dirty="0">
                <a:latin typeface="Arial"/>
                <a:cs typeface="Arial"/>
              </a:rPr>
              <a:t>Query </a:t>
            </a:r>
            <a:r>
              <a:rPr sz="2600" dirty="0">
                <a:latin typeface="Arial"/>
                <a:cs typeface="Arial"/>
              </a:rPr>
              <a:t>– Displays the executed query and indicates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whether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“set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optimization”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was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set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high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or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low</a:t>
            </a: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600" dirty="0">
              <a:latin typeface="Arial"/>
              <a:cs typeface="Arial"/>
            </a:endParaRPr>
          </a:p>
          <a:p>
            <a:pPr marL="240665" marR="130175" indent="-228600">
              <a:lnSpc>
                <a:spcPct val="70000"/>
              </a:lnSpc>
              <a:buFont typeface="Arial"/>
              <a:buChar char="•"/>
              <a:tabLst>
                <a:tab pos="241300" algn="l"/>
              </a:tabLst>
            </a:pPr>
            <a:r>
              <a:rPr sz="2600" b="1" spc="-5" dirty="0">
                <a:latin typeface="Arial"/>
                <a:cs typeface="Arial"/>
              </a:rPr>
              <a:t>Directives </a:t>
            </a:r>
            <a:r>
              <a:rPr sz="2600" b="1" dirty="0">
                <a:latin typeface="Arial"/>
                <a:cs typeface="Arial"/>
              </a:rPr>
              <a:t>Followed </a:t>
            </a:r>
            <a:r>
              <a:rPr sz="2600" dirty="0">
                <a:latin typeface="Arial"/>
                <a:cs typeface="Arial"/>
              </a:rPr>
              <a:t>– Lists any directives used </a:t>
            </a:r>
            <a:r>
              <a:rPr sz="2600" spc="-5" dirty="0">
                <a:latin typeface="Arial"/>
                <a:cs typeface="Arial"/>
              </a:rPr>
              <a:t>for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query</a:t>
            </a: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  <a:p>
            <a:pPr marL="241300" indent="-228600">
              <a:lnSpc>
                <a:spcPts val="2650"/>
              </a:lnSpc>
              <a:buFont typeface="Arial"/>
              <a:buChar char="•"/>
              <a:tabLst>
                <a:tab pos="241300" algn="l"/>
              </a:tabLst>
            </a:pPr>
            <a:r>
              <a:rPr sz="2600" b="1" dirty="0">
                <a:latin typeface="Arial"/>
                <a:cs typeface="Arial"/>
              </a:rPr>
              <a:t>Estimated</a:t>
            </a:r>
            <a:r>
              <a:rPr sz="2600" b="1" spc="-2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Cost</a:t>
            </a:r>
            <a:r>
              <a:rPr sz="2600" b="1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–</a:t>
            </a:r>
            <a:r>
              <a:rPr sz="2600" spc="-1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estimated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 the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amount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</a:p>
          <a:p>
            <a:pPr marL="241300" marR="254635">
              <a:lnSpc>
                <a:spcPct val="70000"/>
              </a:lnSpc>
              <a:spcBef>
                <a:spcPts val="470"/>
              </a:spcBef>
              <a:tabLst>
                <a:tab pos="1766570" algn="l"/>
                <a:tab pos="3134360" algn="l"/>
              </a:tabLst>
            </a:pPr>
            <a:r>
              <a:rPr sz="2600" dirty="0">
                <a:latin typeface="Arial"/>
                <a:cs typeface="Arial"/>
              </a:rPr>
              <a:t>work</a:t>
            </a:r>
            <a:r>
              <a:rPr sz="2600" spc="-5" dirty="0">
                <a:latin typeface="Arial"/>
                <a:cs typeface="Arial"/>
              </a:rPr>
              <a:t> for</a:t>
            </a:r>
            <a:r>
              <a:rPr sz="2600" dirty="0">
                <a:latin typeface="Arial"/>
                <a:cs typeface="Arial"/>
              </a:rPr>
              <a:t> the</a:t>
            </a:r>
            <a:r>
              <a:rPr sz="2600" spc="20" dirty="0">
                <a:latin typeface="Arial"/>
                <a:cs typeface="Arial"/>
              </a:rPr>
              <a:t> </a:t>
            </a:r>
            <a:r>
              <a:rPr sz="2600" spc="-35" dirty="0">
                <a:latin typeface="Arial"/>
                <a:cs typeface="Arial"/>
              </a:rPr>
              <a:t>query.	</a:t>
            </a:r>
            <a:r>
              <a:rPr sz="2600" dirty="0">
                <a:latin typeface="Arial"/>
                <a:cs typeface="Arial"/>
              </a:rPr>
              <a:t>The number does not </a:t>
            </a:r>
            <a:r>
              <a:rPr sz="2600" spc="-5" dirty="0">
                <a:latin typeface="Arial"/>
                <a:cs typeface="Arial"/>
              </a:rPr>
              <a:t>translate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into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time.	</a:t>
            </a:r>
            <a:r>
              <a:rPr sz="2600" dirty="0">
                <a:latin typeface="Arial"/>
                <a:cs typeface="Arial"/>
              </a:rPr>
              <a:t>Only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compare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to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same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query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not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others.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00" dirty="0">
              <a:latin typeface="Arial"/>
              <a:cs typeface="Arial"/>
            </a:endParaRPr>
          </a:p>
          <a:p>
            <a:pPr marL="241300" indent="-228600">
              <a:lnSpc>
                <a:spcPts val="2650"/>
              </a:lnSpc>
              <a:buFont typeface="Arial"/>
              <a:buChar char="•"/>
              <a:tabLst>
                <a:tab pos="241300" algn="l"/>
              </a:tabLst>
            </a:pPr>
            <a:r>
              <a:rPr sz="2600" b="1" dirty="0">
                <a:latin typeface="Arial"/>
                <a:cs typeface="Arial"/>
              </a:rPr>
              <a:t>Estimated</a:t>
            </a:r>
            <a:r>
              <a:rPr sz="2600" b="1" spc="-20" dirty="0">
                <a:latin typeface="Arial"/>
                <a:cs typeface="Arial"/>
              </a:rPr>
              <a:t> </a:t>
            </a:r>
            <a:r>
              <a:rPr sz="2600" b="1" spc="5" dirty="0">
                <a:latin typeface="Arial"/>
                <a:cs typeface="Arial"/>
              </a:rPr>
              <a:t>number</a:t>
            </a:r>
            <a:r>
              <a:rPr sz="2600" b="1" spc="-4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of</a:t>
            </a:r>
            <a:r>
              <a:rPr sz="2600" b="1" spc="-15" dirty="0">
                <a:latin typeface="Arial"/>
                <a:cs typeface="Arial"/>
              </a:rPr>
              <a:t> </a:t>
            </a:r>
            <a:r>
              <a:rPr sz="2600" b="1" spc="5" dirty="0">
                <a:latin typeface="Arial"/>
                <a:cs typeface="Arial"/>
              </a:rPr>
              <a:t>rows</a:t>
            </a:r>
            <a:r>
              <a:rPr sz="2600" b="1" spc="-4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returned</a:t>
            </a:r>
            <a:r>
              <a:rPr sz="2600" b="1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–</a:t>
            </a:r>
            <a:r>
              <a:rPr sz="2600" spc="-1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estimate</a:t>
            </a:r>
          </a:p>
          <a:p>
            <a:pPr marL="241300" marR="400050">
              <a:lnSpc>
                <a:spcPct val="70000"/>
              </a:lnSpc>
              <a:spcBef>
                <a:spcPts val="470"/>
              </a:spcBef>
            </a:pPr>
            <a:r>
              <a:rPr sz="2600" dirty="0">
                <a:latin typeface="Arial"/>
                <a:cs typeface="Arial"/>
              </a:rPr>
              <a:t>of the number of rows returned, number based on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information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from</a:t>
            </a:r>
            <a:r>
              <a:rPr sz="2600" dirty="0">
                <a:latin typeface="Arial"/>
                <a:cs typeface="Arial"/>
              </a:rPr>
              <a:t> system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catalog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tables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9260" y="383539"/>
            <a:ext cx="46863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7110" algn="l"/>
              </a:tabLst>
            </a:pPr>
            <a:r>
              <a:rPr dirty="0"/>
              <a:t>Set	Explain</a:t>
            </a:r>
            <a:r>
              <a:rPr spc="-110" dirty="0"/>
              <a:t> </a:t>
            </a:r>
            <a:r>
              <a:rPr spc="-5" dirty="0"/>
              <a:t>Output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18116"/>
            <a:ext cx="7894320" cy="403161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5080" indent="-228600">
              <a:lnSpc>
                <a:spcPts val="3030"/>
              </a:lnSpc>
              <a:spcBef>
                <a:spcPts val="4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Arial"/>
                <a:cs typeface="Arial"/>
              </a:rPr>
              <a:t>Numbered</a:t>
            </a:r>
            <a:r>
              <a:rPr sz="2800" b="1" spc="3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List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–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order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which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tables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are </a:t>
            </a:r>
            <a:r>
              <a:rPr sz="2800" dirty="0">
                <a:latin typeface="Arial"/>
                <a:cs typeface="Arial"/>
              </a:rPr>
              <a:t> accessed,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followed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by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access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method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(index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</a:t>
            </a:r>
            <a:r>
              <a:rPr sz="2800" dirty="0">
                <a:latin typeface="Arial"/>
                <a:cs typeface="Arial"/>
              </a:rPr>
              <a:t> sequential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scan)</a:t>
            </a: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350" dirty="0">
              <a:latin typeface="Arial"/>
              <a:cs typeface="Arial"/>
            </a:endParaRPr>
          </a:p>
          <a:p>
            <a:pPr marL="241300" marR="624205" indent="-228600">
              <a:lnSpc>
                <a:spcPts val="303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Arial"/>
                <a:cs typeface="Arial"/>
              </a:rPr>
              <a:t>Index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15" dirty="0">
                <a:latin typeface="Arial"/>
                <a:cs typeface="Arial"/>
              </a:rPr>
              <a:t>Keys</a:t>
            </a:r>
            <a:r>
              <a:rPr sz="2800" b="1" spc="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–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columns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used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as filters or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indexes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4350" dirty="0">
              <a:latin typeface="Arial"/>
              <a:cs typeface="Arial"/>
            </a:endParaRPr>
          </a:p>
          <a:p>
            <a:pPr marL="240665" marR="1310640" indent="-228600">
              <a:lnSpc>
                <a:spcPts val="3030"/>
              </a:lnSpc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Arial"/>
                <a:cs typeface="Arial"/>
              </a:rPr>
              <a:t>Query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Statistics </a:t>
            </a:r>
            <a:r>
              <a:rPr sz="2800" spc="-5" dirty="0">
                <a:latin typeface="Arial"/>
                <a:cs typeface="Arial"/>
              </a:rPr>
              <a:t>– Enabled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by </a:t>
            </a:r>
            <a:r>
              <a:rPr sz="2800" dirty="0">
                <a:latin typeface="Arial"/>
                <a:cs typeface="Arial"/>
              </a:rPr>
              <a:t>onconfig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parameter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“EXPLAIN_STAT”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9328" y="383539"/>
            <a:ext cx="66433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Examples</a:t>
            </a:r>
            <a:r>
              <a:rPr spc="-60" dirty="0"/>
              <a:t> </a:t>
            </a:r>
            <a:r>
              <a:rPr spc="-5" dirty="0"/>
              <a:t>of</a:t>
            </a:r>
            <a:r>
              <a:rPr spc="-30" dirty="0"/>
              <a:t> </a:t>
            </a:r>
            <a:r>
              <a:rPr dirty="0"/>
              <a:t>Explain</a:t>
            </a:r>
            <a:r>
              <a:rPr spc="-65" dirty="0"/>
              <a:t> </a:t>
            </a:r>
            <a:r>
              <a:rPr dirty="0"/>
              <a:t>Plans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43748"/>
            <a:ext cx="7161530" cy="358584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5080" indent="-228600">
              <a:lnSpc>
                <a:spcPts val="3030"/>
              </a:lnSpc>
              <a:spcBef>
                <a:spcPts val="470"/>
              </a:spcBef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following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slides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will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show</a:t>
            </a:r>
            <a:r>
              <a:rPr sz="2800" spc="-5" dirty="0">
                <a:latin typeface="Arial"/>
                <a:cs typeface="Arial"/>
              </a:rPr>
              <a:t> tuning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10" dirty="0">
                <a:latin typeface="Arial"/>
                <a:cs typeface="Arial"/>
              </a:rPr>
              <a:t>SQL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based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following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scenarios:</a:t>
            </a:r>
          </a:p>
          <a:p>
            <a:pPr marL="698500" lvl="1" indent="-228600">
              <a:lnSpc>
                <a:spcPct val="100000"/>
              </a:lnSpc>
              <a:spcBef>
                <a:spcPts val="170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Functions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causing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index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not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 used</a:t>
            </a:r>
            <a:endParaRPr sz="24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Criteria </a:t>
            </a:r>
            <a:r>
              <a:rPr sz="2400" dirty="0">
                <a:latin typeface="Arial"/>
                <a:cs typeface="Arial"/>
              </a:rPr>
              <a:t>from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views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causing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sequential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scans</a:t>
            </a:r>
            <a:endParaRPr sz="24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Using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“in”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causes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sequential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scans</a:t>
            </a:r>
            <a:endParaRPr sz="24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04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Use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Directives</a:t>
            </a:r>
            <a:endParaRPr sz="24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Use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substrings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 queries</a:t>
            </a:r>
            <a:endParaRPr sz="24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Use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functions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queries</a:t>
            </a:r>
            <a:endParaRPr sz="24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04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Using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better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index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(Creation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new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index)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9085" y="132236"/>
            <a:ext cx="9289415" cy="969644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  <a:tabLst>
                <a:tab pos="8062595" algn="l"/>
              </a:tabLst>
            </a:pPr>
            <a:r>
              <a:rPr spc="-5" dirty="0"/>
              <a:t>Fun</a:t>
            </a:r>
            <a:r>
              <a:rPr spc="5" dirty="0"/>
              <a:t>c</a:t>
            </a:r>
            <a:r>
              <a:rPr dirty="0"/>
              <a:t>t</a:t>
            </a:r>
            <a:r>
              <a:rPr spc="5" dirty="0"/>
              <a:t>i</a:t>
            </a:r>
            <a:r>
              <a:rPr spc="-5" dirty="0"/>
              <a:t>on</a:t>
            </a:r>
            <a:r>
              <a:rPr dirty="0"/>
              <a:t>s</a:t>
            </a:r>
            <a:r>
              <a:rPr spc="-20" dirty="0"/>
              <a:t> </a:t>
            </a:r>
            <a:r>
              <a:rPr spc="5" dirty="0"/>
              <a:t>c</a:t>
            </a:r>
            <a:r>
              <a:rPr spc="-5" dirty="0"/>
              <a:t>au</a:t>
            </a:r>
            <a:r>
              <a:rPr spc="5" dirty="0"/>
              <a:t>s</a:t>
            </a:r>
            <a:r>
              <a:rPr dirty="0"/>
              <a:t>e</a:t>
            </a:r>
            <a:r>
              <a:rPr spc="-15" dirty="0"/>
              <a:t> </a:t>
            </a:r>
            <a:r>
              <a:rPr spc="5" dirty="0"/>
              <a:t>i</a:t>
            </a:r>
            <a:r>
              <a:rPr spc="-5" dirty="0"/>
              <a:t>nde</a:t>
            </a:r>
            <a:r>
              <a:rPr dirty="0"/>
              <a:t>x</a:t>
            </a:r>
            <a:r>
              <a:rPr spc="-20" dirty="0"/>
              <a:t> </a:t>
            </a:r>
            <a:r>
              <a:rPr dirty="0"/>
              <a:t>to </a:t>
            </a:r>
            <a:r>
              <a:rPr spc="-5" dirty="0"/>
              <a:t>no</a:t>
            </a:r>
            <a:r>
              <a:rPr dirty="0"/>
              <a:t>t</a:t>
            </a:r>
            <a:r>
              <a:rPr spc="10" dirty="0"/>
              <a:t> </a:t>
            </a:r>
            <a:r>
              <a:rPr spc="-5" dirty="0"/>
              <a:t>b</a:t>
            </a:r>
            <a:r>
              <a:rPr dirty="0"/>
              <a:t>e	</a:t>
            </a:r>
            <a:r>
              <a:rPr spc="-5" dirty="0"/>
              <a:t>u</a:t>
            </a:r>
            <a:r>
              <a:rPr spc="5" dirty="0"/>
              <a:t>s</a:t>
            </a:r>
            <a:r>
              <a:rPr spc="-5" dirty="0"/>
              <a:t>ed</a:t>
            </a:r>
          </a:p>
          <a:p>
            <a:pPr marL="781685">
              <a:lnSpc>
                <a:spcPct val="100000"/>
              </a:lnSpc>
              <a:spcBef>
                <a:spcPts val="175"/>
              </a:spcBef>
            </a:pPr>
            <a:r>
              <a:rPr sz="1000" spc="-10" dirty="0"/>
              <a:t>QUERY:</a:t>
            </a:r>
            <a:endParaRPr sz="1000" dirty="0"/>
          </a:p>
        </p:txBody>
      </p:sp>
      <p:sp>
        <p:nvSpPr>
          <p:cNvPr id="3" name="object 3"/>
          <p:cNvSpPr/>
          <p:nvPr/>
        </p:nvSpPr>
        <p:spPr>
          <a:xfrm>
            <a:off x="1281239" y="1279537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5">
                <a:moveTo>
                  <a:pt x="0" y="0"/>
                </a:moveTo>
                <a:lnTo>
                  <a:pt x="255766" y="0"/>
                </a:lnTo>
              </a:path>
            </a:pathLst>
          </a:custGeom>
          <a:ln w="111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268539" y="1423055"/>
            <a:ext cx="7707630" cy="4530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SELECT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DISTINCT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VOUCHER_ID,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INVOICE_ID,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GROSS_AMT,</a:t>
            </a:r>
            <a:endParaRPr sz="1000" dirty="0">
              <a:latin typeface="Arial"/>
              <a:cs typeface="Arial"/>
            </a:endParaRPr>
          </a:p>
          <a:p>
            <a:pPr marL="152400" marR="2700655">
              <a:lnSpc>
                <a:spcPct val="163000"/>
              </a:lnSpc>
            </a:pPr>
            <a:r>
              <a:rPr sz="1000" spc="-5" dirty="0">
                <a:latin typeface="Arial"/>
                <a:cs typeface="Arial"/>
              </a:rPr>
              <a:t>INVOICE_DT,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VENDOR_NAME_SHORT,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VENDOR_ID,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NAME1,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VOUCHER_STYLE,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ENTRY_STATUS_SRH</a:t>
            </a:r>
            <a:endParaRPr sz="1000" dirty="0">
              <a:latin typeface="Arial"/>
              <a:cs typeface="Arial"/>
            </a:endParaRPr>
          </a:p>
          <a:p>
            <a:pPr marL="12700" marR="5705475">
              <a:lnSpc>
                <a:spcPct val="163000"/>
              </a:lnSpc>
              <a:spcBef>
                <a:spcPts val="10"/>
              </a:spcBef>
            </a:pPr>
            <a:r>
              <a:rPr sz="1000" spc="-5" dirty="0">
                <a:latin typeface="Arial"/>
                <a:cs typeface="Arial"/>
              </a:rPr>
              <a:t>FR</a:t>
            </a:r>
            <a:r>
              <a:rPr sz="100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M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PS_V</a:t>
            </a:r>
            <a:r>
              <a:rPr sz="100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UCH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_S</a:t>
            </a:r>
            <a:r>
              <a:rPr sz="1000" spc="-5" dirty="0">
                <a:latin typeface="Arial"/>
                <a:cs typeface="Arial"/>
              </a:rPr>
              <a:t>RCH</a:t>
            </a:r>
            <a:r>
              <a:rPr sz="1000" spc="-10" dirty="0">
                <a:latin typeface="Arial"/>
                <a:cs typeface="Arial"/>
              </a:rPr>
              <a:t>_V</a:t>
            </a:r>
            <a:r>
              <a:rPr sz="1000" spc="-5" dirty="0">
                <a:latin typeface="Arial"/>
                <a:cs typeface="Arial"/>
              </a:rPr>
              <a:t>W  </a:t>
            </a:r>
            <a:r>
              <a:rPr sz="1000" dirty="0">
                <a:latin typeface="Arial"/>
                <a:cs typeface="Arial"/>
              </a:rPr>
              <a:t>WHERE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BUSINESS_UNIT=‘GH'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UPPER(INVOICE_ID)</a:t>
            </a:r>
            <a:r>
              <a:rPr sz="1000" b="1" spc="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LIKE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UPPER('KURT')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|| </a:t>
            </a:r>
            <a:r>
              <a:rPr sz="1000" b="1" spc="-10" dirty="0">
                <a:latin typeface="Arial"/>
                <a:cs typeface="Arial"/>
              </a:rPr>
              <a:t>'%'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ESCAPE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'\'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000" spc="-5" dirty="0">
                <a:latin typeface="Arial"/>
                <a:cs typeface="Arial"/>
              </a:rPr>
              <a:t>ORDER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BY </a:t>
            </a:r>
            <a:r>
              <a:rPr sz="1000" spc="-5" dirty="0">
                <a:latin typeface="Arial"/>
                <a:cs typeface="Arial"/>
              </a:rPr>
              <a:t>INVOICE_ID,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VOUCHER_ID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DESC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 </a:t>
            </a:r>
            <a:r>
              <a:rPr sz="1000" spc="-10" dirty="0">
                <a:latin typeface="Arial"/>
                <a:cs typeface="Arial"/>
              </a:rPr>
              <a:t>READ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ONLY</a:t>
            </a:r>
            <a:endParaRPr sz="1000" dirty="0">
              <a:latin typeface="Arial"/>
              <a:cs typeface="Arial"/>
            </a:endParaRPr>
          </a:p>
          <a:p>
            <a:pPr marL="12700" marR="5833745">
              <a:lnSpc>
                <a:spcPct val="163000"/>
              </a:lnSpc>
            </a:pPr>
            <a:r>
              <a:rPr sz="1000" spc="-5" dirty="0">
                <a:latin typeface="Arial"/>
                <a:cs typeface="Arial"/>
              </a:rPr>
              <a:t>Estimated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Cost:</a:t>
            </a:r>
            <a:r>
              <a:rPr sz="1000" spc="26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55943 </a:t>
            </a:r>
            <a:r>
              <a:rPr sz="1000" spc="-5" dirty="0">
                <a:latin typeface="Arial"/>
                <a:cs typeface="Arial"/>
              </a:rPr>
              <a:t> Estimated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#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-10" dirty="0">
                <a:latin typeface="Arial"/>
                <a:cs typeface="Arial"/>
              </a:rPr>
              <a:t> Rows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Returned: </a:t>
            </a:r>
            <a:r>
              <a:rPr sz="1000" spc="-5" dirty="0">
                <a:latin typeface="Arial"/>
                <a:cs typeface="Arial"/>
              </a:rPr>
              <a:t>1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1000" spc="-5" dirty="0">
                <a:latin typeface="Arial"/>
                <a:cs typeface="Arial"/>
              </a:rPr>
              <a:t>Temporary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Files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Required</a:t>
            </a:r>
            <a:r>
              <a:rPr sz="1000" spc="-5" dirty="0">
                <a:latin typeface="Arial"/>
                <a:cs typeface="Arial"/>
              </a:rPr>
              <a:t> For: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Order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endParaRPr sz="1000" dirty="0">
              <a:latin typeface="Arial"/>
              <a:cs typeface="Arial"/>
            </a:endParaRPr>
          </a:p>
          <a:p>
            <a:pPr marL="230504" indent="-148590">
              <a:lnSpc>
                <a:spcPct val="100000"/>
              </a:lnSpc>
              <a:spcBef>
                <a:spcPts val="755"/>
              </a:spcBef>
              <a:buAutoNum type="arabicParenR"/>
              <a:tabLst>
                <a:tab pos="231140" algn="l"/>
              </a:tabLst>
            </a:pPr>
            <a:r>
              <a:rPr sz="1000" b="1" spc="-5" dirty="0">
                <a:latin typeface="Arial"/>
                <a:cs typeface="Arial"/>
              </a:rPr>
              <a:t>sysadm.ps_vendor: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SEQUENTIAL</a:t>
            </a:r>
            <a:r>
              <a:rPr sz="1000" b="1" spc="15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SCAN</a:t>
            </a:r>
            <a:endParaRPr sz="1000" dirty="0">
              <a:latin typeface="Arial"/>
              <a:cs typeface="Arial"/>
            </a:endParaRPr>
          </a:p>
          <a:p>
            <a:pPr marL="230504" indent="-148590">
              <a:lnSpc>
                <a:spcPct val="100000"/>
              </a:lnSpc>
              <a:spcBef>
                <a:spcPts val="755"/>
              </a:spcBef>
              <a:buAutoNum type="arabicParenR"/>
              <a:tabLst>
                <a:tab pos="231140" algn="l"/>
              </a:tabLst>
            </a:pPr>
            <a:r>
              <a:rPr sz="1000" spc="-5" dirty="0">
                <a:latin typeface="Arial"/>
                <a:cs typeface="Arial"/>
              </a:rPr>
              <a:t>sysadm.ps_voucher: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AutoNum type="arabicParenR"/>
            </a:pP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AutoNum type="arabicParenR"/>
            </a:pPr>
            <a:endParaRPr sz="1250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Filters: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(sysadm.ps_voucher.entry_status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('P'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'R'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'T'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)AND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UPPER(sysadm.ps_voucher.invoice_id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LIKE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'KURT%'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ESCAPE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'\'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 dirty="0">
              <a:latin typeface="Arial"/>
              <a:cs typeface="Arial"/>
            </a:endParaRPr>
          </a:p>
          <a:p>
            <a:pPr marL="343535" lvl="1" indent="-190500">
              <a:lnSpc>
                <a:spcPct val="100000"/>
              </a:lnSpc>
              <a:buAutoNum type="arabicParenBoth"/>
              <a:tabLst>
                <a:tab pos="343535" algn="l"/>
              </a:tabLst>
            </a:pP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vendor_id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vendor_setid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</a:t>
            </a:r>
            <a:r>
              <a:rPr sz="1000" spc="55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 dirty="0">
              <a:latin typeface="Arial"/>
              <a:cs typeface="Arial"/>
            </a:endParaRPr>
          </a:p>
          <a:p>
            <a:pPr marL="241300" marR="414020" indent="50165">
              <a:lnSpc>
                <a:spcPts val="960"/>
              </a:lnSpc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((sysadm.ps_voucher.vendor_id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sysadm.ps_vendor.vendor_id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sysadm.ps_voucher.vendor_setid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sysadm.ps_vendor.setid</a:t>
            </a:r>
            <a:r>
              <a:rPr sz="1000" spc="-5" dirty="0">
                <a:latin typeface="Arial"/>
                <a:cs typeface="Arial"/>
              </a:rPr>
              <a:t> 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sysadm.ps_voucher.business_unit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‘GH' )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000" spc="-5" dirty="0">
                <a:latin typeface="Arial"/>
                <a:cs typeface="Arial"/>
              </a:rPr>
              <a:t>NESTED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LOOP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JOIN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9219" y="478027"/>
            <a:ext cx="88811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Resolution:</a:t>
            </a:r>
            <a:r>
              <a:rPr sz="3200" spc="-35" dirty="0"/>
              <a:t> </a:t>
            </a:r>
            <a:r>
              <a:rPr sz="3200" spc="-5" dirty="0"/>
              <a:t>Function</a:t>
            </a:r>
            <a:r>
              <a:rPr sz="3200" spc="-35" dirty="0"/>
              <a:t> </a:t>
            </a:r>
            <a:r>
              <a:rPr sz="3200" spc="-5" dirty="0"/>
              <a:t>causes</a:t>
            </a:r>
            <a:r>
              <a:rPr sz="3200" spc="-35" dirty="0"/>
              <a:t> </a:t>
            </a:r>
            <a:r>
              <a:rPr sz="3200" spc="-10" dirty="0"/>
              <a:t>index </a:t>
            </a:r>
            <a:r>
              <a:rPr sz="3200" spc="-5" dirty="0"/>
              <a:t>to</a:t>
            </a:r>
            <a:r>
              <a:rPr sz="3200" spc="-10" dirty="0"/>
              <a:t> </a:t>
            </a:r>
            <a:r>
              <a:rPr sz="3200" spc="-5" dirty="0"/>
              <a:t>not</a:t>
            </a:r>
            <a:r>
              <a:rPr sz="3200" spc="-20" dirty="0"/>
              <a:t> </a:t>
            </a:r>
            <a:r>
              <a:rPr sz="3200" spc="-5" dirty="0"/>
              <a:t>be</a:t>
            </a:r>
            <a:r>
              <a:rPr sz="3200" spc="-15" dirty="0"/>
              <a:t> </a:t>
            </a:r>
            <a:r>
              <a:rPr sz="3200" spc="-5" dirty="0"/>
              <a:t>used</a:t>
            </a:r>
            <a:endParaRPr sz="3200" dirty="0"/>
          </a:p>
        </p:txBody>
      </p:sp>
      <p:sp>
        <p:nvSpPr>
          <p:cNvPr id="3" name="object 3"/>
          <p:cNvSpPr/>
          <p:nvPr/>
        </p:nvSpPr>
        <p:spPr>
          <a:xfrm>
            <a:off x="1338348" y="1566223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5">
                <a:moveTo>
                  <a:pt x="0" y="0"/>
                </a:moveTo>
                <a:lnTo>
                  <a:pt x="255766" y="0"/>
                </a:lnTo>
              </a:path>
            </a:pathLst>
          </a:custGeom>
          <a:ln w="111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325648" y="1241846"/>
            <a:ext cx="7390765" cy="4765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QUERY: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Arial"/>
              <a:cs typeface="Arial"/>
            </a:endParaRPr>
          </a:p>
          <a:p>
            <a:pPr marL="152400" marR="2383155" indent="-140335">
              <a:lnSpc>
                <a:spcPct val="143000"/>
              </a:lnSpc>
              <a:spcBef>
                <a:spcPts val="5"/>
              </a:spcBef>
            </a:pPr>
            <a:r>
              <a:rPr sz="1000" spc="-10" dirty="0">
                <a:latin typeface="Arial"/>
                <a:cs typeface="Arial"/>
              </a:rPr>
              <a:t>SELECT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DISTINCT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VOUCHER_ID,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INVOICE_ID,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GROSS_AMT,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INVOICE_DT,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VENDOR_NAME_SHORT,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VENDOR_ID,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NAME1,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VOUCHER_STYLE,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ENTRY_STATUS_SRH</a:t>
            </a:r>
            <a:endParaRPr sz="1000" dirty="0">
              <a:latin typeface="Arial"/>
              <a:cs typeface="Arial"/>
            </a:endParaRPr>
          </a:p>
          <a:p>
            <a:pPr marL="12700" marR="5387975">
              <a:lnSpc>
                <a:spcPct val="143000"/>
              </a:lnSpc>
              <a:spcBef>
                <a:spcPts val="10"/>
              </a:spcBef>
            </a:pPr>
            <a:r>
              <a:rPr sz="1000" spc="-5" dirty="0">
                <a:latin typeface="Arial"/>
                <a:cs typeface="Arial"/>
              </a:rPr>
              <a:t>FR</a:t>
            </a:r>
            <a:r>
              <a:rPr sz="100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M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PS_V</a:t>
            </a:r>
            <a:r>
              <a:rPr sz="100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UCH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_S</a:t>
            </a:r>
            <a:r>
              <a:rPr sz="1000" spc="-5" dirty="0">
                <a:latin typeface="Arial"/>
                <a:cs typeface="Arial"/>
              </a:rPr>
              <a:t>RCH</a:t>
            </a:r>
            <a:r>
              <a:rPr sz="1000" spc="-10" dirty="0">
                <a:latin typeface="Arial"/>
                <a:cs typeface="Arial"/>
              </a:rPr>
              <a:t>_V</a:t>
            </a:r>
            <a:r>
              <a:rPr sz="1000" spc="-5" dirty="0">
                <a:latin typeface="Arial"/>
                <a:cs typeface="Arial"/>
              </a:rPr>
              <a:t>W  </a:t>
            </a:r>
            <a:r>
              <a:rPr sz="1000" dirty="0">
                <a:latin typeface="Arial"/>
                <a:cs typeface="Arial"/>
              </a:rPr>
              <a:t>WHERE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BUSINESS_UNIT=‘GH'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4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INVOICE_ID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LIKE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'KURT'</a:t>
            </a:r>
            <a:r>
              <a:rPr sz="1000" b="1" spc="-5" dirty="0">
                <a:latin typeface="Arial"/>
                <a:cs typeface="Arial"/>
              </a:rPr>
              <a:t> ||</a:t>
            </a:r>
            <a:r>
              <a:rPr sz="1000" b="1" spc="-10" dirty="0">
                <a:latin typeface="Arial"/>
                <a:cs typeface="Arial"/>
              </a:rPr>
              <a:t> '%'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ESCAPE</a:t>
            </a:r>
            <a:r>
              <a:rPr sz="1000" b="1" spc="4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'\'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00" spc="-5" dirty="0">
                <a:latin typeface="Arial"/>
                <a:cs typeface="Arial"/>
              </a:rPr>
              <a:t>ORDER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BY </a:t>
            </a:r>
            <a:r>
              <a:rPr sz="1000" spc="-5" dirty="0">
                <a:latin typeface="Arial"/>
                <a:cs typeface="Arial"/>
              </a:rPr>
              <a:t>INVOICE_ID,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VOUCHER_ID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DESC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 </a:t>
            </a:r>
            <a:r>
              <a:rPr sz="1000" spc="-10" dirty="0">
                <a:latin typeface="Arial"/>
                <a:cs typeface="Arial"/>
              </a:rPr>
              <a:t>READ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ONLY</a:t>
            </a:r>
            <a:endParaRPr sz="1000" dirty="0">
              <a:latin typeface="Arial"/>
              <a:cs typeface="Arial"/>
            </a:endParaRPr>
          </a:p>
          <a:p>
            <a:pPr marL="12700" marR="5516880">
              <a:lnSpc>
                <a:spcPct val="143000"/>
              </a:lnSpc>
            </a:pPr>
            <a:r>
              <a:rPr sz="1000" spc="-5" dirty="0">
                <a:latin typeface="Arial"/>
                <a:cs typeface="Arial"/>
              </a:rPr>
              <a:t>Estimated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Cost:</a:t>
            </a:r>
            <a:r>
              <a:rPr sz="1000" spc="26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35009 </a:t>
            </a:r>
            <a:r>
              <a:rPr sz="1000" spc="-5" dirty="0">
                <a:latin typeface="Arial"/>
                <a:cs typeface="Arial"/>
              </a:rPr>
              <a:t> Estimated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#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-10" dirty="0">
                <a:latin typeface="Arial"/>
                <a:cs typeface="Arial"/>
              </a:rPr>
              <a:t> Rows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Returned: </a:t>
            </a:r>
            <a:r>
              <a:rPr sz="1000" spc="-5" dirty="0">
                <a:latin typeface="Arial"/>
                <a:cs typeface="Arial"/>
              </a:rPr>
              <a:t>1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000" spc="-5" dirty="0">
                <a:latin typeface="Arial"/>
                <a:cs typeface="Arial"/>
              </a:rPr>
              <a:t>Temporary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Files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Required</a:t>
            </a:r>
            <a:r>
              <a:rPr sz="1000" spc="-5" dirty="0">
                <a:latin typeface="Arial"/>
                <a:cs typeface="Arial"/>
              </a:rPr>
              <a:t> For: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Order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230504" indent="-148590">
              <a:lnSpc>
                <a:spcPct val="100000"/>
              </a:lnSpc>
              <a:spcBef>
                <a:spcPts val="969"/>
              </a:spcBef>
              <a:buAutoNum type="arabicParenR"/>
              <a:tabLst>
                <a:tab pos="231140" algn="l"/>
              </a:tabLst>
            </a:pPr>
            <a:r>
              <a:rPr sz="1000" spc="-5" dirty="0">
                <a:latin typeface="Arial"/>
                <a:cs typeface="Arial"/>
              </a:rPr>
              <a:t>sysadm.ps_voucher: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530"/>
              </a:spcBef>
            </a:pPr>
            <a:r>
              <a:rPr sz="1000" spc="-5" dirty="0">
                <a:latin typeface="Arial"/>
                <a:cs typeface="Arial"/>
              </a:rPr>
              <a:t>Filters: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sysadm.ps_voucher.entry_status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('P' 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'R'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'T'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342900" lvl="1" indent="-191135">
              <a:lnSpc>
                <a:spcPct val="100000"/>
              </a:lnSpc>
              <a:spcBef>
                <a:spcPts val="965"/>
              </a:spcBef>
              <a:buAutoNum type="arabicParenBoth"/>
              <a:tabLst>
                <a:tab pos="343535" algn="l"/>
              </a:tabLst>
            </a:pPr>
            <a:r>
              <a:rPr sz="1000" spc="-10" dirty="0">
                <a:latin typeface="Arial"/>
                <a:cs typeface="Arial"/>
              </a:rPr>
              <a:t>Index Keys: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</a:t>
            </a:r>
            <a:r>
              <a:rPr sz="1000" spc="-10" dirty="0">
                <a:latin typeface="Arial"/>
                <a:cs typeface="Arial"/>
              </a:rPr>
              <a:t> invoice_id</a:t>
            </a:r>
            <a:r>
              <a:rPr sz="1000" spc="58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530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(sysadm.ps_voucher.business_unit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‘GH'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sysadm.ps_voucher.invoice_id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LIKE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'KURT%' </a:t>
            </a:r>
            <a:r>
              <a:rPr sz="1000" spc="-10" dirty="0">
                <a:latin typeface="Arial"/>
                <a:cs typeface="Arial"/>
              </a:rPr>
              <a:t>ESCAPE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'\'</a:t>
            </a:r>
            <a:r>
              <a:rPr sz="1000" spc="-5" dirty="0">
                <a:latin typeface="Arial"/>
                <a:cs typeface="Arial"/>
              </a:rPr>
              <a:t> )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230504" indent="-148590">
              <a:lnSpc>
                <a:spcPct val="100000"/>
              </a:lnSpc>
              <a:spcBef>
                <a:spcPts val="965"/>
              </a:spcBef>
              <a:buAutoNum type="arabicParenR" startAt="2"/>
              <a:tabLst>
                <a:tab pos="231140" algn="l"/>
              </a:tabLst>
            </a:pPr>
            <a:r>
              <a:rPr sz="1000" spc="-5" dirty="0">
                <a:latin typeface="Arial"/>
                <a:cs typeface="Arial"/>
              </a:rPr>
              <a:t>sysadm.ps_vendor: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arenR" startAt="2"/>
            </a:pPr>
            <a:endParaRPr sz="1100" dirty="0">
              <a:latin typeface="Arial"/>
              <a:cs typeface="Arial"/>
            </a:endParaRPr>
          </a:p>
          <a:p>
            <a:pPr marL="342900" lvl="1" indent="-191135">
              <a:lnSpc>
                <a:spcPct val="100000"/>
              </a:lnSpc>
              <a:spcBef>
                <a:spcPts val="980"/>
              </a:spcBef>
              <a:buAutoNum type="arabicParenBoth"/>
              <a:tabLst>
                <a:tab pos="343535" algn="l"/>
              </a:tabLst>
            </a:pPr>
            <a:r>
              <a:rPr sz="1000" spc="-10" dirty="0">
                <a:latin typeface="Arial"/>
                <a:cs typeface="Arial"/>
              </a:rPr>
              <a:t>Index Keys: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vendor_id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setid</a:t>
            </a:r>
            <a:r>
              <a:rPr sz="1000" spc="5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04437" y="6047277"/>
            <a:ext cx="69767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(sysadm.ps_voucher.vendor_id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sysadm.ps_vendor.vendor_id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sysadm.ps_voucher.vendor_setid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25522" y="6071058"/>
            <a:ext cx="1693545" cy="464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7965">
              <a:lnSpc>
                <a:spcPct val="144000"/>
              </a:lnSpc>
              <a:spcBef>
                <a:spcPts val="100"/>
              </a:spcBef>
            </a:pPr>
            <a:r>
              <a:rPr sz="1000" spc="-10" dirty="0">
                <a:latin typeface="Arial"/>
                <a:cs typeface="Arial"/>
              </a:rPr>
              <a:t>sysadm.ps_vendor.setid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NESTED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LOOP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JOIN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1432" y="48260"/>
            <a:ext cx="8540115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8090" marR="5080" indent="-2486025">
              <a:lnSpc>
                <a:spcPct val="100000"/>
              </a:lnSpc>
              <a:spcBef>
                <a:spcPts val="100"/>
              </a:spcBef>
            </a:pPr>
            <a:r>
              <a:rPr dirty="0"/>
              <a:t>Resolution:</a:t>
            </a:r>
            <a:r>
              <a:rPr spc="-50" dirty="0"/>
              <a:t> </a:t>
            </a:r>
            <a:r>
              <a:rPr dirty="0"/>
              <a:t>Function</a:t>
            </a:r>
            <a:r>
              <a:rPr spc="-45" dirty="0"/>
              <a:t> </a:t>
            </a:r>
            <a:r>
              <a:rPr dirty="0"/>
              <a:t>causes</a:t>
            </a:r>
            <a:r>
              <a:rPr spc="-45" dirty="0"/>
              <a:t> </a:t>
            </a:r>
            <a:r>
              <a:rPr spc="-5" dirty="0"/>
              <a:t>index </a:t>
            </a:r>
            <a:r>
              <a:rPr spc="-1205" dirty="0"/>
              <a:t> </a:t>
            </a:r>
            <a:r>
              <a:rPr dirty="0"/>
              <a:t>to</a:t>
            </a:r>
            <a:r>
              <a:rPr spc="-5" dirty="0"/>
              <a:t> not be</a:t>
            </a:r>
            <a:r>
              <a:rPr dirty="0"/>
              <a:t> </a:t>
            </a:r>
            <a:r>
              <a:rPr spc="-5" dirty="0"/>
              <a:t>used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7781" y="1934273"/>
            <a:ext cx="7849870" cy="33718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292100" indent="-228600">
              <a:lnSpc>
                <a:spcPct val="80000"/>
              </a:lnSpc>
              <a:spcBef>
                <a:spcPts val="480"/>
              </a:spcBef>
              <a:buChar char="•"/>
              <a:tabLst>
                <a:tab pos="240665" algn="l"/>
                <a:tab pos="241300" algn="l"/>
              </a:tabLst>
            </a:pPr>
            <a:r>
              <a:rPr sz="1600" spc="-10" dirty="0">
                <a:latin typeface="Arial"/>
                <a:cs typeface="Arial"/>
              </a:rPr>
              <a:t>Another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way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-5" dirty="0">
                <a:latin typeface="Arial"/>
                <a:cs typeface="Arial"/>
              </a:rPr>
              <a:t> to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add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function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which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converts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character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to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all </a:t>
            </a:r>
            <a:r>
              <a:rPr sz="1600" spc="-10" dirty="0">
                <a:latin typeface="Arial"/>
                <a:cs typeface="Arial"/>
              </a:rPr>
              <a:t>upper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case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change the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index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to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include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use of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function.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00" dirty="0">
              <a:latin typeface="Arial"/>
              <a:cs typeface="Arial"/>
            </a:endParaRPr>
          </a:p>
          <a:p>
            <a:pPr marL="698500" marR="2834005" indent="-229235">
              <a:lnSpc>
                <a:spcPct val="105900"/>
              </a:lnSpc>
              <a:spcBef>
                <a:spcPts val="5"/>
              </a:spcBef>
            </a:pPr>
            <a:r>
              <a:rPr sz="1600" spc="-30" dirty="0">
                <a:latin typeface="Arial"/>
                <a:cs typeface="Arial"/>
              </a:rPr>
              <a:t>CREATE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FUNCTION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upper_idx(char_up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char(20))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RETURNING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char(20)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WITH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(not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variant);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DEFINE </a:t>
            </a:r>
            <a:r>
              <a:rPr sz="1600" spc="-10" dirty="0">
                <a:latin typeface="Arial"/>
                <a:cs typeface="Arial"/>
              </a:rPr>
              <a:t>char_out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char(20);</a:t>
            </a:r>
            <a:endParaRPr sz="1600" dirty="0">
              <a:latin typeface="Arial"/>
              <a:cs typeface="Arial"/>
            </a:endParaRPr>
          </a:p>
          <a:p>
            <a:pPr marL="698500" marR="4253230">
              <a:lnSpc>
                <a:spcPct val="1057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LET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char_out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upper(char_up);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RETURN char_out;</a:t>
            </a:r>
            <a:endParaRPr sz="16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20"/>
              </a:spcBef>
            </a:pPr>
            <a:r>
              <a:rPr sz="1600" spc="-5" dirty="0">
                <a:latin typeface="Arial"/>
                <a:cs typeface="Arial"/>
              </a:rPr>
              <a:t>END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FUNCTION;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1600" spc="-30" dirty="0">
                <a:latin typeface="Arial"/>
                <a:cs typeface="Arial"/>
              </a:rPr>
              <a:t>CREATE</a:t>
            </a:r>
            <a:r>
              <a:rPr sz="1600" spc="-5" dirty="0">
                <a:latin typeface="Arial"/>
                <a:cs typeface="Arial"/>
              </a:rPr>
              <a:t> INDEX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upper_idx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on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ps_vendor(business_unit</a:t>
            </a:r>
            <a:r>
              <a:rPr sz="1600" b="1" spc="-5" dirty="0">
                <a:latin typeface="Arial"/>
                <a:cs typeface="Arial"/>
              </a:rPr>
              <a:t>, (upper_idx(invoice_id))</a:t>
            </a:r>
            <a:endParaRPr sz="1600" dirty="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120"/>
              </a:spcBef>
            </a:pPr>
            <a:r>
              <a:rPr sz="1600" spc="-5" dirty="0">
                <a:latin typeface="Arial"/>
                <a:cs typeface="Arial"/>
              </a:rPr>
              <a:t>USING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btree;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1796" y="300280"/>
            <a:ext cx="8016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Criteria</a:t>
            </a:r>
            <a:r>
              <a:rPr sz="2400" spc="-10" dirty="0"/>
              <a:t> </a:t>
            </a:r>
            <a:r>
              <a:rPr sz="2400" spc="-5" dirty="0"/>
              <a:t>used </a:t>
            </a:r>
            <a:r>
              <a:rPr sz="2400" dirty="0"/>
              <a:t>to</a:t>
            </a:r>
            <a:r>
              <a:rPr sz="2400" spc="-15" dirty="0"/>
              <a:t> </a:t>
            </a:r>
            <a:r>
              <a:rPr sz="2400" spc="-5" dirty="0"/>
              <a:t>select</a:t>
            </a:r>
            <a:r>
              <a:rPr sz="2400" spc="5" dirty="0"/>
              <a:t> </a:t>
            </a:r>
            <a:r>
              <a:rPr sz="2400" dirty="0"/>
              <a:t>from</a:t>
            </a:r>
            <a:r>
              <a:rPr sz="2400" spc="-40" dirty="0"/>
              <a:t> </a:t>
            </a:r>
            <a:r>
              <a:rPr sz="2400" spc="-5" dirty="0"/>
              <a:t>views</a:t>
            </a:r>
            <a:r>
              <a:rPr sz="2400" spc="10" dirty="0"/>
              <a:t> </a:t>
            </a:r>
            <a:r>
              <a:rPr sz="2400" spc="-5" dirty="0"/>
              <a:t>causes Sequential</a:t>
            </a:r>
            <a:r>
              <a:rPr sz="2400" spc="15" dirty="0"/>
              <a:t> </a:t>
            </a:r>
            <a:r>
              <a:rPr sz="2400" spc="-5" dirty="0"/>
              <a:t>Scans</a:t>
            </a:r>
            <a:endParaRPr sz="2400" dirty="0"/>
          </a:p>
        </p:txBody>
      </p:sp>
      <p:sp>
        <p:nvSpPr>
          <p:cNvPr id="3" name="object 3"/>
          <p:cNvSpPr/>
          <p:nvPr/>
        </p:nvSpPr>
        <p:spPr>
          <a:xfrm>
            <a:off x="1236817" y="1338557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5">
                <a:moveTo>
                  <a:pt x="0" y="0"/>
                </a:moveTo>
                <a:lnTo>
                  <a:pt x="255766" y="0"/>
                </a:lnTo>
              </a:path>
            </a:pathLst>
          </a:custGeom>
          <a:ln w="111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223864" y="1014181"/>
            <a:ext cx="6214745" cy="4327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QUERY: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Arial"/>
              <a:cs typeface="Arial"/>
            </a:endParaRPr>
          </a:p>
          <a:p>
            <a:pPr marL="117475" marR="5080" indent="-105410">
              <a:lnSpc>
                <a:spcPct val="143000"/>
              </a:lnSpc>
              <a:spcBef>
                <a:spcPts val="5"/>
              </a:spcBef>
            </a:pPr>
            <a:r>
              <a:rPr sz="1000" spc="-10" dirty="0">
                <a:latin typeface="Arial"/>
                <a:cs typeface="Arial"/>
              </a:rPr>
              <a:t>SELECT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BUSINESS_UNIT,INV_ITEM_ID,CM_BOOK,DT_TIMESTAMP,SEQ_NBR,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CM_DT_TIMESTAMP_A,CM_SEQ_NBR_A,CM_ORIG_TRANS_DATE,CONSIGNED_FLAG,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STORAGE_AREA,INV_LOT_ID,SERIAL_ID,CM_RECEIPT_QTY,CM_DEPLETE_QTY,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CM_ONHAND_QTY</a:t>
            </a:r>
            <a:endParaRPr sz="1000" dirty="0">
              <a:latin typeface="Arial"/>
              <a:cs typeface="Arial"/>
            </a:endParaRPr>
          </a:p>
          <a:p>
            <a:pPr marL="12700" marR="4119245">
              <a:lnSpc>
                <a:spcPct val="143000"/>
              </a:lnSpc>
              <a:spcBef>
                <a:spcPts val="10"/>
              </a:spcBef>
            </a:pPr>
            <a:r>
              <a:rPr sz="1000" spc="-5" dirty="0">
                <a:latin typeface="Arial"/>
                <a:cs typeface="Arial"/>
              </a:rPr>
              <a:t>FROM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PS_CM_ONHAND_VW 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WHERE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BUSINESS_UNIT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'RPRO'</a:t>
            </a:r>
            <a:endParaRPr sz="1000" dirty="0">
              <a:latin typeface="Arial"/>
              <a:cs typeface="Arial"/>
            </a:endParaRPr>
          </a:p>
          <a:p>
            <a:pPr marL="12700" marR="3835400">
              <a:lnSpc>
                <a:spcPts val="1730"/>
              </a:lnSpc>
              <a:spcBef>
                <a:spcPts val="130"/>
              </a:spcBef>
            </a:pPr>
            <a:r>
              <a:rPr sz="1000" spc="-5" dirty="0">
                <a:latin typeface="Arial"/>
                <a:cs typeface="Arial"/>
              </a:rPr>
              <a:t>AND INV_ITEM_ID = '05-04-CVC-6-KINS'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CM_BOOK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 'FIN'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CONSIGNED_FLAG =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'N'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latin typeface="Arial"/>
                <a:cs typeface="Arial"/>
              </a:rPr>
              <a:t>AND CM_ONHAND_QTY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&gt;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00" spc="-5" dirty="0">
                <a:latin typeface="Arial"/>
                <a:cs typeface="Arial"/>
              </a:rPr>
              <a:t>ORDER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CM_ORIG_TRANS_DATE,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CM_DT_TIMESTAMP_A,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CM_SEQ_NBR_A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READ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ONLY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000" spc="-5" dirty="0">
                <a:latin typeface="Arial"/>
                <a:cs typeface="Arial"/>
              </a:rPr>
              <a:t>Estimated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Cost: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8425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00" spc="-5" dirty="0">
                <a:latin typeface="Arial"/>
                <a:cs typeface="Arial"/>
              </a:rPr>
              <a:t>Estimated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#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-10" dirty="0">
                <a:latin typeface="Arial"/>
                <a:cs typeface="Arial"/>
              </a:rPr>
              <a:t> Rows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Returned: </a:t>
            </a:r>
            <a:r>
              <a:rPr sz="1000" spc="-5" dirty="0">
                <a:latin typeface="Arial"/>
                <a:cs typeface="Arial"/>
              </a:rPr>
              <a:t>1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latin typeface="Arial"/>
                <a:cs typeface="Arial"/>
              </a:rPr>
              <a:t>Temporary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Files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Required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For: Order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r>
              <a:rPr sz="1000" spc="27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Group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230504" indent="-148590">
              <a:lnSpc>
                <a:spcPct val="100000"/>
              </a:lnSpc>
              <a:spcBef>
                <a:spcPts val="980"/>
              </a:spcBef>
              <a:buFont typeface="Arial"/>
              <a:buAutoNum type="arabicParenR"/>
              <a:tabLst>
                <a:tab pos="231140" algn="l"/>
              </a:tabLst>
            </a:pPr>
            <a:r>
              <a:rPr sz="1000" b="1" spc="-10" dirty="0">
                <a:latin typeface="Arial"/>
                <a:cs typeface="Arial"/>
              </a:rPr>
              <a:t>sysadm.ps_cm_deplete: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SEQUENTIAL</a:t>
            </a:r>
            <a:r>
              <a:rPr sz="1000" b="1" spc="45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SCAN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arenR"/>
            </a:pPr>
            <a:endParaRPr sz="1100" dirty="0">
              <a:latin typeface="Arial"/>
              <a:cs typeface="Arial"/>
            </a:endParaRPr>
          </a:p>
          <a:p>
            <a:pPr marL="230504" indent="-148590">
              <a:lnSpc>
                <a:spcPct val="100000"/>
              </a:lnSpc>
              <a:spcBef>
                <a:spcPts val="965"/>
              </a:spcBef>
              <a:buAutoNum type="arabicParenR"/>
              <a:tabLst>
                <a:tab pos="231140" algn="l"/>
              </a:tabLst>
            </a:pPr>
            <a:r>
              <a:rPr sz="1000" spc="-5" dirty="0">
                <a:latin typeface="Arial"/>
                <a:cs typeface="Arial"/>
              </a:rPr>
              <a:t>sysadm.ps_cm_receipts: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 PATH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64017" y="5601666"/>
            <a:ext cx="62344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(1)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 </a:t>
            </a:r>
            <a:r>
              <a:rPr sz="1000" spc="-10" dirty="0">
                <a:latin typeface="Arial"/>
                <a:cs typeface="Arial"/>
              </a:rPr>
              <a:t>inv_item_id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cm_book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dt_timestamp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seq_nbr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cm_dt_timestamp_a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cm_seq_nbr_a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71541" y="5601666"/>
            <a:ext cx="135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02652" y="5819612"/>
            <a:ext cx="63138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((((((sysadm.ps_cm_receipts.dt_timestamp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sysadm.ps_cm_deplete.cm_dt_timestamp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52309" y="5911066"/>
            <a:ext cx="77558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sysadm.ps_cm_receipts.cm_dt_timestamp_a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sysadm.ps_cm_deplete.cm_dt_timestamp_a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sysadm.ps_cm_receipts.inv_item_id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52309" y="6002520"/>
            <a:ext cx="687133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sysadm.ps_cm_deplete.inv_item_id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sysadm.ps_cm_receipts.seq_nbr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 sysadm.ps_cm_deplete.cm_seq_nbr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 AND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52309" y="6093973"/>
            <a:ext cx="72821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sysadm.ps_cm_receipts.cm_seq_nbr_a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sysadm.ps_cm_deplete.cm_seq_nbr_a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sysadm.ps_cm_receipts.business_unit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23737" y="6117754"/>
            <a:ext cx="6804025" cy="464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7965">
              <a:lnSpc>
                <a:spcPct val="144000"/>
              </a:lnSpc>
              <a:spcBef>
                <a:spcPts val="100"/>
              </a:spcBef>
            </a:pPr>
            <a:r>
              <a:rPr sz="1000" spc="-5" dirty="0">
                <a:latin typeface="Arial"/>
                <a:cs typeface="Arial"/>
              </a:rPr>
              <a:t>sysadm.ps_cm_deplete.business_unit ) AND sysadm.ps_cm_receipts.cm_book = sysadm.ps_cm_deplete.cm_book )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NESTED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LOOP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JOIN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1255" y="389232"/>
            <a:ext cx="825563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Resolution</a:t>
            </a:r>
            <a:r>
              <a:rPr sz="2400" spc="15" dirty="0"/>
              <a:t> </a:t>
            </a:r>
            <a:r>
              <a:rPr sz="2400" dirty="0"/>
              <a:t>to</a:t>
            </a:r>
            <a:r>
              <a:rPr sz="2400" spc="-15" dirty="0"/>
              <a:t> </a:t>
            </a:r>
            <a:r>
              <a:rPr sz="2400" spc="-5" dirty="0"/>
              <a:t>Criteria</a:t>
            </a:r>
            <a:r>
              <a:rPr sz="2400" spc="-10" dirty="0"/>
              <a:t> </a:t>
            </a:r>
            <a:r>
              <a:rPr sz="2400" spc="-5" dirty="0"/>
              <a:t>used </a:t>
            </a:r>
            <a:r>
              <a:rPr sz="2400" dirty="0"/>
              <a:t>for</a:t>
            </a:r>
            <a:r>
              <a:rPr sz="2400" spc="-20" dirty="0"/>
              <a:t> </a:t>
            </a:r>
            <a:r>
              <a:rPr sz="2400" spc="-5" dirty="0"/>
              <a:t>view</a:t>
            </a:r>
            <a:r>
              <a:rPr sz="2400" dirty="0"/>
              <a:t> </a:t>
            </a:r>
            <a:r>
              <a:rPr sz="2400" spc="-5" dirty="0"/>
              <a:t>causes Sequential</a:t>
            </a:r>
            <a:r>
              <a:rPr sz="2400" spc="15" dirty="0"/>
              <a:t> </a:t>
            </a:r>
            <a:r>
              <a:rPr sz="2400" spc="-5" dirty="0"/>
              <a:t>Scans</a:t>
            </a:r>
            <a:endParaRPr sz="2400"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93971" y="912866"/>
            <a:ext cx="5862320" cy="373824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000" spc="-10" dirty="0">
                <a:latin typeface="Arial"/>
                <a:cs typeface="Arial"/>
              </a:rPr>
              <a:t>QUERY: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000" spc="-10" dirty="0">
                <a:latin typeface="Arial"/>
                <a:cs typeface="Arial"/>
              </a:rPr>
              <a:t>SELECT</a:t>
            </a:r>
            <a:r>
              <a:rPr sz="1000" spc="-5" dirty="0">
                <a:latin typeface="Arial"/>
                <a:cs typeface="Arial"/>
              </a:rPr>
              <a:t> BUSINESS_UNIT,INV_ITEM_ID,CM_BOOK,DT_TIMESTAMP,SEQ_NBR,</a:t>
            </a:r>
            <a:endParaRPr sz="1000" dirty="0">
              <a:latin typeface="Arial"/>
              <a:cs typeface="Arial"/>
            </a:endParaRPr>
          </a:p>
          <a:p>
            <a:pPr marL="256540" marR="365125">
              <a:lnSpc>
                <a:spcPct val="143000"/>
              </a:lnSpc>
              <a:spcBef>
                <a:spcPts val="15"/>
              </a:spcBef>
            </a:pPr>
            <a:r>
              <a:rPr sz="1000" spc="-5" dirty="0">
                <a:latin typeface="Arial"/>
                <a:cs typeface="Arial"/>
              </a:rPr>
              <a:t>CM_DT_TIMESTAMP_A,CM_SEQ_NBR_A,CM_ORIG_TRANS_DATE,CONSIGNED_FLAG,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STORAGE_AREA,INV_LOT_ID,SERIAL_ID,CM_RECEIPT_QTY,CM_DEPLETE_QTY,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CM_ONHAND_QTY</a:t>
            </a:r>
            <a:endParaRPr sz="1000" dirty="0">
              <a:latin typeface="Arial"/>
              <a:cs typeface="Arial"/>
            </a:endParaRPr>
          </a:p>
          <a:p>
            <a:pPr marL="12700" marR="3766820">
              <a:lnSpc>
                <a:spcPct val="143300"/>
              </a:lnSpc>
              <a:spcBef>
                <a:spcPts val="5"/>
              </a:spcBef>
            </a:pPr>
            <a:r>
              <a:rPr sz="1000" spc="-5" dirty="0">
                <a:latin typeface="Arial"/>
                <a:cs typeface="Arial"/>
              </a:rPr>
              <a:t>FROM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PS_CM_ONHAND_VW 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WHERE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BUSINESS_UNIT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'RPRO'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 INV_ITEM_ID = '04X35-X-042'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CM_BOOK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'FIN'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CONSIGNED_FLAG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'N'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000" b="1" spc="-15" dirty="0">
                <a:latin typeface="Arial"/>
                <a:cs typeface="Arial"/>
              </a:rPr>
              <a:t>--AND</a:t>
            </a:r>
            <a:r>
              <a:rPr sz="1000" b="1" spc="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CM_ONHAND_QTY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&gt;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0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000" spc="-5" dirty="0">
                <a:latin typeface="Arial"/>
                <a:cs typeface="Arial"/>
              </a:rPr>
              <a:t>ORDER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CM_ORIG_TRANS_DATE,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CM_DT_TIMESTAMP_A,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CM_SEQ_NBR_A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READ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ONLY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1000" spc="-5" dirty="0">
                <a:latin typeface="Arial"/>
                <a:cs typeface="Arial"/>
              </a:rPr>
              <a:t>Estimated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Cost: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10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00" spc="-5" dirty="0">
                <a:latin typeface="Arial"/>
                <a:cs typeface="Arial"/>
              </a:rPr>
              <a:t>Estimated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#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-10" dirty="0">
                <a:latin typeface="Arial"/>
                <a:cs typeface="Arial"/>
              </a:rPr>
              <a:t> Rows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Returned: </a:t>
            </a:r>
            <a:r>
              <a:rPr sz="1000" spc="-5" dirty="0">
                <a:latin typeface="Arial"/>
                <a:cs typeface="Arial"/>
              </a:rPr>
              <a:t>1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latin typeface="Arial"/>
                <a:cs typeface="Arial"/>
              </a:rPr>
              <a:t>Temporary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Files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Required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For: Order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r>
              <a:rPr sz="1000" spc="27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Group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endParaRPr sz="1000" dirty="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latin typeface="Arial"/>
                <a:cs typeface="Arial"/>
              </a:rPr>
              <a:t>1)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sysadm.ps_cm_deplete:</a:t>
            </a:r>
            <a:r>
              <a:rPr sz="1000" b="1" spc="-5" dirty="0">
                <a:latin typeface="Arial"/>
                <a:cs typeface="Arial"/>
              </a:rPr>
              <a:t> INDEX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4250" y="4693206"/>
            <a:ext cx="79971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(1)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inv_item_id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cm_book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dt_timestamp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seq_nbr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cm_dt_timestamp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cm_seq_nbr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cm_dt_timestamp_a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cm_seq_nbr_a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06094" y="4693206"/>
            <a:ext cx="4248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(Serial,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22668" y="4784659"/>
            <a:ext cx="9239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5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ag</a:t>
            </a:r>
            <a:r>
              <a:rPr sz="1000" spc="1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ent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: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3012" y="5002605"/>
            <a:ext cx="75330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((sysadm.ps_cm_deplete.inv_item_id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'04X35-X-042'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sysadm.ps_cm_deplete.business_unit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'RPRO'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64174" y="5027903"/>
            <a:ext cx="2533015" cy="46164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615"/>
              </a:spcBef>
            </a:pPr>
            <a:r>
              <a:rPr sz="1000" spc="-5" dirty="0">
                <a:latin typeface="Arial"/>
                <a:cs typeface="Arial"/>
              </a:rPr>
              <a:t>sysadm.ps_cm_deplete.cm_book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'FIN'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endParaRPr sz="1000" dirty="0">
              <a:latin typeface="Arial"/>
              <a:cs typeface="Arial"/>
            </a:endParaRPr>
          </a:p>
          <a:p>
            <a:pPr marR="65405" algn="r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latin typeface="Arial"/>
                <a:cs typeface="Arial"/>
              </a:rPr>
              <a:t>2)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sysadm.ps_cm_receipts:</a:t>
            </a:r>
            <a:r>
              <a:rPr sz="1000" b="1" spc="-5" dirty="0">
                <a:latin typeface="Arial"/>
                <a:cs typeface="Arial"/>
              </a:rPr>
              <a:t> INDEX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34377" y="5465313"/>
            <a:ext cx="7666990" cy="46164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51130">
              <a:lnSpc>
                <a:spcPct val="100000"/>
              </a:lnSpc>
              <a:spcBef>
                <a:spcPts val="615"/>
              </a:spcBef>
            </a:pPr>
            <a:r>
              <a:rPr sz="1000" spc="-5" dirty="0">
                <a:latin typeface="Arial"/>
                <a:cs typeface="Arial"/>
              </a:rPr>
              <a:t>Filters: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sysadm.ps_cm_receipts.consigned_flag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'N'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latin typeface="Arial"/>
                <a:cs typeface="Arial"/>
              </a:rPr>
              <a:t>(1)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inv_item_id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cm_book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dt_timestamp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seq_nbr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cm_dt_timestamp_a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cm_seq_nbr_a</a:t>
            </a:r>
            <a:r>
              <a:rPr sz="1000" spc="5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73012" y="5967360"/>
            <a:ext cx="81337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((((((sysadm.ps_cm_receipts.inv_item_id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sysadm.ps_cm_deplete.inv_item_id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sysadm.ps_cm_receipts.dt_timestamp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22668" y="6058813"/>
            <a:ext cx="72294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sysadm.ps_cm_deplete.cm_dt_timestamp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sysadm.ps_cm_receipts.seq_nbr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sysadm.ps_cm_deplete.cm_seq_nbr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22668" y="6150267"/>
            <a:ext cx="795083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sysadm.ps_cm_receipts.cm_dt_timestamp_a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sysadm.ps_cm_deplete.cm_dt_timestamp_a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sysadm.ps_cm_receipts.cm_seq_nbr_a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22668" y="6241721"/>
            <a:ext cx="74580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sysadm.ps_cm_deplete.cm_seq_nbr_a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 AND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sysadm.ps_cm_receipts.business_unit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sysadm.ps_cm_deplete.business_unit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94097" y="6265501"/>
            <a:ext cx="4255135" cy="464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7965">
              <a:lnSpc>
                <a:spcPct val="144000"/>
              </a:lnSpc>
              <a:spcBef>
                <a:spcPts val="100"/>
              </a:spcBef>
            </a:pPr>
            <a:r>
              <a:rPr sz="1000" spc="-5" dirty="0">
                <a:latin typeface="Arial"/>
                <a:cs typeface="Arial"/>
              </a:rPr>
              <a:t>sysadm.ps_cm_receipts.cm_book = sysadm.ps_cm_deplete.cm_book )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NESTED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LOOP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JOIN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0900" y="383539"/>
            <a:ext cx="486219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View</a:t>
            </a:r>
            <a:r>
              <a:rPr spc="-40" dirty="0"/>
              <a:t> </a:t>
            </a:r>
            <a:r>
              <a:rPr dirty="0"/>
              <a:t>used</a:t>
            </a:r>
            <a:r>
              <a:rPr spc="-40" dirty="0"/>
              <a:t> </a:t>
            </a:r>
            <a:r>
              <a:rPr dirty="0"/>
              <a:t>in</a:t>
            </a:r>
            <a:r>
              <a:rPr spc="-25" dirty="0"/>
              <a:t> </a:t>
            </a:r>
            <a:r>
              <a:rPr spc="-5" dirty="0"/>
              <a:t>Query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56159" y="1424847"/>
            <a:ext cx="5459095" cy="4803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170" marR="5080" indent="-78105">
              <a:lnSpc>
                <a:spcPct val="1355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CREATE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VIEW "sysadm".ps_cm_onhand_vw 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(business_unit,inv_item_id,cm_book,dt_timestamp,seq_nbr,cm_dt_timestamp_a,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…….</a:t>
            </a: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100" b="1" spc="-5" dirty="0">
                <a:latin typeface="Arial"/>
                <a:cs typeface="Arial"/>
              </a:rPr>
              <a:t>cm_onhand_qty</a:t>
            </a:r>
            <a:r>
              <a:rPr sz="1100" spc="-5" dirty="0">
                <a:latin typeface="Arial"/>
                <a:cs typeface="Arial"/>
              </a:rPr>
              <a:t>)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AS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sz="1100" spc="-5" dirty="0">
                <a:latin typeface="Arial"/>
                <a:cs typeface="Arial"/>
              </a:rPr>
              <a:t>SELECT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x1.business_unit</a:t>
            </a:r>
            <a:r>
              <a:rPr sz="1100" spc="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,x1.inv_item_id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,x1.cm_book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,x1.cm_dt_timestamp,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…….</a:t>
            </a: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890"/>
              </a:spcBef>
            </a:pPr>
            <a:r>
              <a:rPr sz="1100" b="1" spc="-5" dirty="0">
                <a:latin typeface="Arial"/>
                <a:cs typeface="Arial"/>
              </a:rPr>
              <a:t>(x0.qty_base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-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sum(x1.qty_base)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)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 dirty="0">
              <a:latin typeface="Arial"/>
              <a:cs typeface="Arial"/>
            </a:endParaRPr>
          </a:p>
          <a:p>
            <a:pPr marL="12700" marR="1382395">
              <a:lnSpc>
                <a:spcPct val="135500"/>
              </a:lnSpc>
            </a:pPr>
            <a:r>
              <a:rPr sz="1100" dirty="0">
                <a:latin typeface="Arial"/>
                <a:cs typeface="Arial"/>
              </a:rPr>
              <a:t>FROM </a:t>
            </a:r>
            <a:r>
              <a:rPr sz="1100" spc="-5" dirty="0">
                <a:latin typeface="Arial"/>
                <a:cs typeface="Arial"/>
              </a:rPr>
              <a:t>"sysadm".ps_cm_receipts </a:t>
            </a:r>
            <a:r>
              <a:rPr sz="1100" spc="-10" dirty="0">
                <a:latin typeface="Arial"/>
                <a:cs typeface="Arial"/>
              </a:rPr>
              <a:t>x0 </a:t>
            </a:r>
            <a:r>
              <a:rPr sz="1100" spc="-5" dirty="0">
                <a:latin typeface="Arial"/>
                <a:cs typeface="Arial"/>
              </a:rPr>
              <a:t>,"sysadm".ps_cm_deplete </a:t>
            </a:r>
            <a:r>
              <a:rPr sz="1100" spc="-15" dirty="0">
                <a:latin typeface="Arial"/>
                <a:cs typeface="Arial"/>
              </a:rPr>
              <a:t>x1 </a:t>
            </a:r>
            <a:r>
              <a:rPr sz="1100" spc="-29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WHERE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(((((((x0.business_unit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x1.business_unit </a:t>
            </a:r>
            <a:r>
              <a:rPr sz="1100" dirty="0">
                <a:latin typeface="Arial"/>
                <a:cs typeface="Arial"/>
              </a:rPr>
              <a:t>)</a:t>
            </a:r>
          </a:p>
          <a:p>
            <a:pPr marL="12700" marR="2944495">
              <a:lnSpc>
                <a:spcPts val="1800"/>
              </a:lnSpc>
              <a:spcBef>
                <a:spcPts val="130"/>
              </a:spcBef>
            </a:pPr>
            <a:r>
              <a:rPr sz="1100" spc="-5" dirty="0">
                <a:latin typeface="Arial"/>
                <a:cs typeface="Arial"/>
              </a:rPr>
              <a:t>AND (x0.inv_item_id </a:t>
            </a:r>
            <a:r>
              <a:rPr sz="1100" dirty="0">
                <a:latin typeface="Arial"/>
                <a:cs typeface="Arial"/>
              </a:rPr>
              <a:t>= </a:t>
            </a:r>
            <a:r>
              <a:rPr sz="1100" spc="-5" dirty="0">
                <a:latin typeface="Arial"/>
                <a:cs typeface="Arial"/>
              </a:rPr>
              <a:t>x1.inv_item_id </a:t>
            </a:r>
            <a:r>
              <a:rPr sz="1100" dirty="0">
                <a:latin typeface="Arial"/>
                <a:cs typeface="Arial"/>
              </a:rPr>
              <a:t>) ) </a:t>
            </a:r>
            <a:r>
              <a:rPr sz="1100" spc="-2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(x0.cm_book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x1.cm_book)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(x0.dt_timestamp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x1.cm_dt_timestamp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)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(x0.seq_nbr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x1.cm_seq_nbr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)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)</a:t>
            </a:r>
          </a:p>
          <a:p>
            <a:pPr marL="12700" marR="1887220">
              <a:lnSpc>
                <a:spcPct val="135500"/>
              </a:lnSpc>
              <a:spcBef>
                <a:spcPts val="15"/>
              </a:spcBef>
            </a:pPr>
            <a:r>
              <a:rPr sz="1100" spc="-5" dirty="0">
                <a:latin typeface="Arial"/>
                <a:cs typeface="Arial"/>
              </a:rPr>
              <a:t>AND (x0.cm_dt_timestamp_a </a:t>
            </a:r>
            <a:r>
              <a:rPr sz="1100" dirty="0">
                <a:latin typeface="Arial"/>
                <a:cs typeface="Arial"/>
              </a:rPr>
              <a:t>= </a:t>
            </a:r>
            <a:r>
              <a:rPr sz="1100" spc="-5" dirty="0">
                <a:latin typeface="Arial"/>
                <a:cs typeface="Arial"/>
              </a:rPr>
              <a:t>x1.cm_dt_timestamp_a) </a:t>
            </a:r>
            <a:r>
              <a:rPr sz="1100" dirty="0">
                <a:latin typeface="Arial"/>
                <a:cs typeface="Arial"/>
              </a:rPr>
              <a:t>) </a:t>
            </a:r>
            <a:r>
              <a:rPr sz="1100" spc="-2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(x0.cm_seq_nbr_a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x1.cm_seq_nbr_a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)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1100" dirty="0">
                <a:latin typeface="Arial"/>
                <a:cs typeface="Arial"/>
              </a:rPr>
              <a:t>GROUP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BY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x1.business_unit</a:t>
            </a:r>
            <a:r>
              <a:rPr sz="1100" spc="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,x1.inv_item_id ,x1.cm_book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,x1.cm_dt_timestamp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,</a:t>
            </a:r>
          </a:p>
          <a:p>
            <a:pPr marL="355600" marR="1351280">
              <a:lnSpc>
                <a:spcPct val="135500"/>
              </a:lnSpc>
              <a:spcBef>
                <a:spcPts val="10"/>
              </a:spcBef>
            </a:pPr>
            <a:r>
              <a:rPr sz="1100" spc="-5" dirty="0">
                <a:latin typeface="Arial"/>
                <a:cs typeface="Arial"/>
              </a:rPr>
              <a:t>x1.cm_seq_nbr,x0.cm_dt_timestamp_a ,x0.cm_seq_nbr_a </a:t>
            </a:r>
            <a:r>
              <a:rPr sz="1100" dirty="0">
                <a:latin typeface="Arial"/>
                <a:cs typeface="Arial"/>
              </a:rPr>
              <a:t>, 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x0.cm_orig_trans_date,x0.consigned_flag ,x0.storage_area </a:t>
            </a:r>
            <a:r>
              <a:rPr sz="1100" dirty="0">
                <a:latin typeface="Arial"/>
                <a:cs typeface="Arial"/>
              </a:rPr>
              <a:t>, </a:t>
            </a:r>
            <a:r>
              <a:rPr sz="1100" spc="-2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x0.inv_lot_id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,x0.serial_id,x0.qty_base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;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476" y="383539"/>
            <a:ext cx="88493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Using</a:t>
            </a:r>
            <a:r>
              <a:rPr spc="-45" dirty="0"/>
              <a:t> </a:t>
            </a:r>
            <a:r>
              <a:rPr dirty="0"/>
              <a:t>“in”</a:t>
            </a:r>
            <a:r>
              <a:rPr spc="-30" dirty="0"/>
              <a:t> </a:t>
            </a:r>
            <a:r>
              <a:rPr dirty="0"/>
              <a:t>causes</a:t>
            </a:r>
            <a:r>
              <a:rPr spc="-35" dirty="0"/>
              <a:t> </a:t>
            </a:r>
            <a:r>
              <a:rPr dirty="0"/>
              <a:t>Sequential</a:t>
            </a:r>
            <a:r>
              <a:rPr spc="-35" dirty="0"/>
              <a:t> </a:t>
            </a:r>
            <a:r>
              <a:rPr dirty="0"/>
              <a:t>Scans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31238" y="1850173"/>
            <a:ext cx="786765" cy="12700"/>
            <a:chOff x="1331238" y="1850173"/>
            <a:chExt cx="786765" cy="12700"/>
          </a:xfrm>
        </p:grpSpPr>
        <p:sp>
          <p:nvSpPr>
            <p:cNvPr id="4" name="object 4"/>
            <p:cNvSpPr/>
            <p:nvPr/>
          </p:nvSpPr>
          <p:spPr>
            <a:xfrm>
              <a:off x="1331238" y="1856342"/>
              <a:ext cx="372110" cy="0"/>
            </a:xfrm>
            <a:custGeom>
              <a:avLst/>
              <a:gdLst/>
              <a:ahLst/>
              <a:cxnLst/>
              <a:rect l="l" t="t" r="r" b="b"/>
              <a:pathLst>
                <a:path w="372110">
                  <a:moveTo>
                    <a:pt x="0" y="0"/>
                  </a:moveTo>
                  <a:lnTo>
                    <a:pt x="371817" y="0"/>
                  </a:lnTo>
                </a:path>
              </a:pathLst>
            </a:custGeom>
            <a:ln w="12338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1704598" y="1856342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539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1934679" y="1856342"/>
              <a:ext cx="182880" cy="0"/>
            </a:xfrm>
            <a:custGeom>
              <a:avLst/>
              <a:gdLst/>
              <a:ahLst/>
              <a:cxnLst/>
              <a:rect l="l" t="t" r="r" b="b"/>
              <a:pathLst>
                <a:path w="182880">
                  <a:moveTo>
                    <a:pt x="0" y="0"/>
                  </a:moveTo>
                  <a:lnTo>
                    <a:pt x="182831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331097" y="4538381"/>
            <a:ext cx="786765" cy="12700"/>
            <a:chOff x="1331097" y="4538381"/>
            <a:chExt cx="786765" cy="12700"/>
          </a:xfrm>
        </p:grpSpPr>
        <p:sp>
          <p:nvSpPr>
            <p:cNvPr id="8" name="object 8"/>
            <p:cNvSpPr/>
            <p:nvPr/>
          </p:nvSpPr>
          <p:spPr>
            <a:xfrm>
              <a:off x="1331097" y="4544550"/>
              <a:ext cx="372110" cy="0"/>
            </a:xfrm>
            <a:custGeom>
              <a:avLst/>
              <a:gdLst/>
              <a:ahLst/>
              <a:cxnLst/>
              <a:rect l="l" t="t" r="r" b="b"/>
              <a:pathLst>
                <a:path w="372110">
                  <a:moveTo>
                    <a:pt x="0" y="0"/>
                  </a:moveTo>
                  <a:lnTo>
                    <a:pt x="371817" y="0"/>
                  </a:lnTo>
                </a:path>
              </a:pathLst>
            </a:custGeom>
            <a:ln w="12338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1704457" y="4544550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539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1934525" y="4544550"/>
              <a:ext cx="182880" cy="0"/>
            </a:xfrm>
            <a:custGeom>
              <a:avLst/>
              <a:gdLst/>
              <a:ahLst/>
              <a:cxnLst/>
              <a:rect l="l" t="t" r="r" b="b"/>
              <a:pathLst>
                <a:path w="182880">
                  <a:moveTo>
                    <a:pt x="0" y="0"/>
                  </a:moveTo>
                  <a:lnTo>
                    <a:pt x="182831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1408773" y="5026025"/>
            <a:ext cx="1245235" cy="12700"/>
            <a:chOff x="1408773" y="5026025"/>
            <a:chExt cx="1245235" cy="12700"/>
          </a:xfrm>
        </p:grpSpPr>
        <p:sp>
          <p:nvSpPr>
            <p:cNvPr id="12" name="object 12"/>
            <p:cNvSpPr/>
            <p:nvPr/>
          </p:nvSpPr>
          <p:spPr>
            <a:xfrm>
              <a:off x="1408773" y="5032194"/>
              <a:ext cx="370840" cy="0"/>
            </a:xfrm>
            <a:custGeom>
              <a:avLst/>
              <a:gdLst/>
              <a:ahLst/>
              <a:cxnLst/>
              <a:rect l="l" t="t" r="r" b="b"/>
              <a:pathLst>
                <a:path w="370839">
                  <a:moveTo>
                    <a:pt x="0" y="0"/>
                  </a:moveTo>
                  <a:lnTo>
                    <a:pt x="370275" y="0"/>
                  </a:lnTo>
                </a:path>
              </a:pathLst>
            </a:custGeom>
            <a:ln w="12338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1780590" y="5032194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539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2010658" y="5032194"/>
              <a:ext cx="182880" cy="0"/>
            </a:xfrm>
            <a:custGeom>
              <a:avLst/>
              <a:gdLst/>
              <a:ahLst/>
              <a:cxnLst/>
              <a:rect l="l" t="t" r="r" b="b"/>
              <a:pathLst>
                <a:path w="182880">
                  <a:moveTo>
                    <a:pt x="0" y="0"/>
                  </a:moveTo>
                  <a:lnTo>
                    <a:pt x="182831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2195031" y="5032194"/>
              <a:ext cx="459105" cy="0"/>
            </a:xfrm>
            <a:custGeom>
              <a:avLst/>
              <a:gdLst/>
              <a:ahLst/>
              <a:cxnLst/>
              <a:rect l="l" t="t" r="r" b="b"/>
              <a:pathLst>
                <a:path w="459105">
                  <a:moveTo>
                    <a:pt x="0" y="0"/>
                  </a:moveTo>
                  <a:lnTo>
                    <a:pt x="228539" y="0"/>
                  </a:lnTo>
                </a:path>
                <a:path w="459105">
                  <a:moveTo>
                    <a:pt x="230081" y="0"/>
                  </a:moveTo>
                  <a:lnTo>
                    <a:pt x="458620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318397" y="1495926"/>
            <a:ext cx="6938645" cy="3613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Arial"/>
                <a:cs typeface="Arial"/>
              </a:rPr>
              <a:t>QUERY: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 dirty="0">
              <a:latin typeface="Arial"/>
              <a:cs typeface="Arial"/>
            </a:endParaRPr>
          </a:p>
          <a:p>
            <a:pPr marL="12700" marR="5669915">
              <a:lnSpc>
                <a:spcPct val="146400"/>
              </a:lnSpc>
            </a:pPr>
            <a:r>
              <a:rPr sz="1100" spc="-5" dirty="0">
                <a:latin typeface="Arial"/>
                <a:cs typeface="Arial"/>
              </a:rPr>
              <a:t>SELECT </a:t>
            </a:r>
            <a:r>
              <a:rPr sz="1100" spc="-10" dirty="0">
                <a:latin typeface="Arial"/>
                <a:cs typeface="Arial"/>
              </a:rPr>
              <a:t>inv3_invno </a:t>
            </a:r>
            <a:r>
              <a:rPr sz="1100" spc="-2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FROM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inv3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100" b="1" spc="-5" dirty="0">
                <a:latin typeface="Arial"/>
                <a:cs typeface="Arial"/>
              </a:rPr>
              <a:t>WHERE</a:t>
            </a:r>
            <a:r>
              <a:rPr sz="1100" b="1" spc="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448050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IN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(inv3_physcode,inv3_altphys1,inv3_altphys2)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Estimated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Cost: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157852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100" dirty="0">
                <a:latin typeface="Arial"/>
                <a:cs typeface="Arial"/>
              </a:rPr>
              <a:t>Estimated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#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of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Rows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Returned: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566880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 dirty="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1)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informix.cus3: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SEQUENTIAL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b="1" spc="-15" dirty="0">
                <a:latin typeface="Arial"/>
                <a:cs typeface="Arial"/>
              </a:rPr>
              <a:t>SCAN</a:t>
            </a:r>
            <a:endParaRPr sz="1100" dirty="0">
              <a:latin typeface="Arial"/>
              <a:cs typeface="Arial"/>
            </a:endParaRPr>
          </a:p>
          <a:p>
            <a:pPr marL="12700" marR="5080" indent="306070">
              <a:lnSpc>
                <a:spcPct val="145400"/>
              </a:lnSpc>
            </a:pPr>
            <a:r>
              <a:rPr sz="1100" spc="-5" dirty="0">
                <a:latin typeface="Arial"/>
                <a:cs typeface="Arial"/>
              </a:rPr>
              <a:t>Filters: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448050</a:t>
            </a:r>
            <a:r>
              <a:rPr sz="1100" dirty="0">
                <a:latin typeface="Arial"/>
                <a:cs typeface="Arial"/>
              </a:rPr>
              <a:t> IN </a:t>
            </a:r>
            <a:r>
              <a:rPr sz="1100" spc="-5" dirty="0">
                <a:latin typeface="Arial"/>
                <a:cs typeface="Arial"/>
              </a:rPr>
              <a:t>(informix.inv3.inv3_physcode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, </a:t>
            </a:r>
            <a:r>
              <a:rPr sz="1100" spc="-5" dirty="0">
                <a:latin typeface="Arial"/>
                <a:cs typeface="Arial"/>
              </a:rPr>
              <a:t>informix.inv3.inv3_altphys1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, </a:t>
            </a:r>
            <a:r>
              <a:rPr sz="1100" spc="-5" dirty="0">
                <a:latin typeface="Arial"/>
                <a:cs typeface="Arial"/>
              </a:rPr>
              <a:t>informix.inv3.inv3_altphys2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) 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Query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statistics:</a:t>
            </a: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Table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map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:</a:t>
            </a:r>
          </a:p>
          <a:p>
            <a:pPr marL="1336675">
              <a:lnSpc>
                <a:spcPct val="100000"/>
              </a:lnSpc>
              <a:spcBef>
                <a:spcPts val="600"/>
              </a:spcBef>
            </a:pPr>
            <a:r>
              <a:rPr sz="1100" dirty="0">
                <a:latin typeface="Arial"/>
                <a:cs typeface="Arial"/>
              </a:rPr>
              <a:t>-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396073" y="5160964"/>
            <a:ext cx="87756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5" dirty="0">
                <a:latin typeface="Arial"/>
                <a:cs typeface="Arial"/>
              </a:rPr>
              <a:t>I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spc="-10" dirty="0">
                <a:latin typeface="Arial"/>
                <a:cs typeface="Arial"/>
              </a:rPr>
              <a:t>r</a:t>
            </a:r>
            <a:r>
              <a:rPr sz="1100" spc="-5" dirty="0">
                <a:latin typeface="Arial"/>
                <a:cs typeface="Arial"/>
              </a:rPr>
              <a:t>na</a:t>
            </a:r>
            <a:r>
              <a:rPr sz="1100" dirty="0">
                <a:latin typeface="Arial"/>
                <a:cs typeface="Arial"/>
              </a:rPr>
              <a:t>l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na</a:t>
            </a:r>
            <a:r>
              <a:rPr sz="1100" dirty="0">
                <a:latin typeface="Arial"/>
                <a:cs typeface="Arial"/>
              </a:rPr>
              <a:t>me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436578" y="5160964"/>
            <a:ext cx="7664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Table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name</a:t>
            </a:r>
          </a:p>
        </p:txBody>
      </p:sp>
      <p:grpSp>
        <p:nvGrpSpPr>
          <p:cNvPr id="19" name="object 19"/>
          <p:cNvGrpSpPr/>
          <p:nvPr/>
        </p:nvGrpSpPr>
        <p:grpSpPr>
          <a:xfrm>
            <a:off x="1408773" y="5515210"/>
            <a:ext cx="1245235" cy="12700"/>
            <a:chOff x="1408773" y="5515210"/>
            <a:chExt cx="1245235" cy="12700"/>
          </a:xfrm>
        </p:grpSpPr>
        <p:sp>
          <p:nvSpPr>
            <p:cNvPr id="20" name="object 20"/>
            <p:cNvSpPr/>
            <p:nvPr/>
          </p:nvSpPr>
          <p:spPr>
            <a:xfrm>
              <a:off x="1408773" y="5521379"/>
              <a:ext cx="370840" cy="0"/>
            </a:xfrm>
            <a:custGeom>
              <a:avLst/>
              <a:gdLst/>
              <a:ahLst/>
              <a:cxnLst/>
              <a:rect l="l" t="t" r="r" b="b"/>
              <a:pathLst>
                <a:path w="370839">
                  <a:moveTo>
                    <a:pt x="0" y="0"/>
                  </a:moveTo>
                  <a:lnTo>
                    <a:pt x="370275" y="0"/>
                  </a:lnTo>
                </a:path>
              </a:pathLst>
            </a:custGeom>
            <a:ln w="12338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1780590" y="5521379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539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2010658" y="5521379"/>
              <a:ext cx="182880" cy="0"/>
            </a:xfrm>
            <a:custGeom>
              <a:avLst/>
              <a:gdLst/>
              <a:ahLst/>
              <a:cxnLst/>
              <a:rect l="l" t="t" r="r" b="b"/>
              <a:pathLst>
                <a:path w="182880">
                  <a:moveTo>
                    <a:pt x="0" y="0"/>
                  </a:moveTo>
                  <a:lnTo>
                    <a:pt x="182831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3" name="object 23"/>
            <p:cNvSpPr/>
            <p:nvPr/>
          </p:nvSpPr>
          <p:spPr>
            <a:xfrm>
              <a:off x="2195031" y="5521379"/>
              <a:ext cx="459105" cy="0"/>
            </a:xfrm>
            <a:custGeom>
              <a:avLst/>
              <a:gdLst/>
              <a:ahLst/>
              <a:cxnLst/>
              <a:rect l="l" t="t" r="r" b="b"/>
              <a:pathLst>
                <a:path w="459105">
                  <a:moveTo>
                    <a:pt x="0" y="0"/>
                  </a:moveTo>
                  <a:lnTo>
                    <a:pt x="228539" y="0"/>
                  </a:lnTo>
                </a:path>
                <a:path w="459105">
                  <a:moveTo>
                    <a:pt x="230081" y="0"/>
                  </a:moveTo>
                  <a:lnTo>
                    <a:pt x="458620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642494" y="5404785"/>
            <a:ext cx="7239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"/>
                <a:cs typeface="Arial"/>
              </a:rPr>
              <a:t>-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396073" y="5571492"/>
            <a:ext cx="3231515" cy="51625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  <a:tabLst>
                <a:tab pos="1231900" algn="l"/>
              </a:tabLst>
            </a:pPr>
            <a:r>
              <a:rPr sz="1100" dirty="0">
                <a:latin typeface="Arial"/>
                <a:cs typeface="Arial"/>
              </a:rPr>
              <a:t>t1	</a:t>
            </a:r>
            <a:r>
              <a:rPr sz="1100" spc="-10" dirty="0">
                <a:latin typeface="Arial"/>
                <a:cs typeface="Arial"/>
              </a:rPr>
              <a:t>inv3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  <a:tabLst>
                <a:tab pos="464820" algn="l"/>
              </a:tabLst>
            </a:pPr>
            <a:r>
              <a:rPr sz="1100" spc="-5" dirty="0">
                <a:latin typeface="Arial"/>
                <a:cs typeface="Arial"/>
              </a:rPr>
              <a:t>type	table</a:t>
            </a:r>
            <a:r>
              <a:rPr sz="1100" spc="2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rows_prod</a:t>
            </a:r>
            <a:r>
              <a:rPr sz="1100" spc="2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est_rows</a:t>
            </a:r>
            <a:r>
              <a:rPr sz="1100" spc="2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rows_scan</a:t>
            </a:r>
            <a:r>
              <a:rPr sz="1100" spc="28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time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865218" y="5893971"/>
            <a:ext cx="5473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est_cost</a:t>
            </a:r>
            <a:endParaRPr sz="1100" dirty="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408773" y="6248218"/>
            <a:ext cx="3087370" cy="12700"/>
            <a:chOff x="1408773" y="6248218"/>
            <a:chExt cx="3087370" cy="12700"/>
          </a:xfrm>
        </p:grpSpPr>
        <p:sp>
          <p:nvSpPr>
            <p:cNvPr id="28" name="object 28"/>
            <p:cNvSpPr/>
            <p:nvPr/>
          </p:nvSpPr>
          <p:spPr>
            <a:xfrm>
              <a:off x="1408773" y="6254387"/>
              <a:ext cx="370840" cy="0"/>
            </a:xfrm>
            <a:custGeom>
              <a:avLst/>
              <a:gdLst/>
              <a:ahLst/>
              <a:cxnLst/>
              <a:rect l="l" t="t" r="r" b="b"/>
              <a:pathLst>
                <a:path w="370839">
                  <a:moveTo>
                    <a:pt x="0" y="0"/>
                  </a:moveTo>
                  <a:lnTo>
                    <a:pt x="370275" y="0"/>
                  </a:lnTo>
                </a:path>
              </a:pathLst>
            </a:custGeom>
            <a:ln w="12338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1780590" y="6254387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539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2010658" y="6254387"/>
              <a:ext cx="182880" cy="0"/>
            </a:xfrm>
            <a:custGeom>
              <a:avLst/>
              <a:gdLst/>
              <a:ahLst/>
              <a:cxnLst/>
              <a:rect l="l" t="t" r="r" b="b"/>
              <a:pathLst>
                <a:path w="182880">
                  <a:moveTo>
                    <a:pt x="0" y="0"/>
                  </a:moveTo>
                  <a:lnTo>
                    <a:pt x="182831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2195031" y="6254387"/>
              <a:ext cx="688975" cy="0"/>
            </a:xfrm>
            <a:custGeom>
              <a:avLst/>
              <a:gdLst/>
              <a:ahLst/>
              <a:cxnLst/>
              <a:rect l="l" t="t" r="r" b="b"/>
              <a:pathLst>
                <a:path w="688975">
                  <a:moveTo>
                    <a:pt x="0" y="0"/>
                  </a:moveTo>
                  <a:lnTo>
                    <a:pt x="228539" y="0"/>
                  </a:lnTo>
                </a:path>
                <a:path w="688975">
                  <a:moveTo>
                    <a:pt x="230081" y="0"/>
                  </a:moveTo>
                  <a:lnTo>
                    <a:pt x="458620" y="0"/>
                  </a:lnTo>
                </a:path>
                <a:path w="688975">
                  <a:moveTo>
                    <a:pt x="460162" y="0"/>
                  </a:moveTo>
                  <a:lnTo>
                    <a:pt x="688701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2" name="object 32"/>
            <p:cNvSpPr/>
            <p:nvPr/>
          </p:nvSpPr>
          <p:spPr>
            <a:xfrm>
              <a:off x="2885261" y="6254387"/>
              <a:ext cx="182880" cy="0"/>
            </a:xfrm>
            <a:custGeom>
              <a:avLst/>
              <a:gdLst/>
              <a:ahLst/>
              <a:cxnLst/>
              <a:rect l="l" t="t" r="r" b="b"/>
              <a:pathLst>
                <a:path w="182880">
                  <a:moveTo>
                    <a:pt x="0" y="0"/>
                  </a:moveTo>
                  <a:lnTo>
                    <a:pt x="182831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3" name="object 33"/>
            <p:cNvSpPr/>
            <p:nvPr/>
          </p:nvSpPr>
          <p:spPr>
            <a:xfrm>
              <a:off x="3069635" y="6254387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539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4" name="object 34"/>
            <p:cNvSpPr/>
            <p:nvPr/>
          </p:nvSpPr>
          <p:spPr>
            <a:xfrm>
              <a:off x="3299716" y="6254387"/>
              <a:ext cx="688975" cy="0"/>
            </a:xfrm>
            <a:custGeom>
              <a:avLst/>
              <a:gdLst/>
              <a:ahLst/>
              <a:cxnLst/>
              <a:rect l="l" t="t" r="r" b="b"/>
              <a:pathLst>
                <a:path w="688975">
                  <a:moveTo>
                    <a:pt x="0" y="0"/>
                  </a:moveTo>
                  <a:lnTo>
                    <a:pt x="228539" y="0"/>
                  </a:lnTo>
                </a:path>
                <a:path w="688975">
                  <a:moveTo>
                    <a:pt x="230081" y="0"/>
                  </a:moveTo>
                  <a:lnTo>
                    <a:pt x="458620" y="0"/>
                  </a:lnTo>
                </a:path>
                <a:path w="688975">
                  <a:moveTo>
                    <a:pt x="460148" y="0"/>
                  </a:moveTo>
                  <a:lnTo>
                    <a:pt x="688687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5" name="object 35"/>
            <p:cNvSpPr/>
            <p:nvPr/>
          </p:nvSpPr>
          <p:spPr>
            <a:xfrm>
              <a:off x="3989946" y="6254387"/>
              <a:ext cx="182880" cy="0"/>
            </a:xfrm>
            <a:custGeom>
              <a:avLst/>
              <a:gdLst/>
              <a:ahLst/>
              <a:cxnLst/>
              <a:rect l="l" t="t" r="r" b="b"/>
              <a:pathLst>
                <a:path w="182879">
                  <a:moveTo>
                    <a:pt x="0" y="0"/>
                  </a:moveTo>
                  <a:lnTo>
                    <a:pt x="182831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4174320" y="6254387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539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7" name="object 37"/>
            <p:cNvSpPr/>
            <p:nvPr/>
          </p:nvSpPr>
          <p:spPr>
            <a:xfrm>
              <a:off x="4404401" y="6254387"/>
              <a:ext cx="91440" cy="0"/>
            </a:xfrm>
            <a:custGeom>
              <a:avLst/>
              <a:gdLst/>
              <a:ahLst/>
              <a:cxnLst/>
              <a:rect l="l" t="t" r="r" b="b"/>
              <a:pathLst>
                <a:path w="91439">
                  <a:moveTo>
                    <a:pt x="0" y="0"/>
                  </a:moveTo>
                  <a:lnTo>
                    <a:pt x="91415" y="0"/>
                  </a:lnTo>
                </a:path>
              </a:pathLst>
            </a:custGeom>
            <a:ln w="1233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1396073" y="6381614"/>
            <a:ext cx="6673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6575" algn="l"/>
              </a:tabLst>
            </a:pPr>
            <a:r>
              <a:rPr sz="1100" dirty="0">
                <a:latin typeface="Arial"/>
                <a:cs typeface="Arial"/>
              </a:rPr>
              <a:t>sc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n	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dirty="0">
                <a:latin typeface="Arial"/>
                <a:cs typeface="Arial"/>
              </a:rPr>
              <a:t>1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42" name="object 4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2530207" y="6381614"/>
            <a:ext cx="18097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21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028632" y="6381614"/>
            <a:ext cx="24644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32460" algn="l"/>
                <a:tab pos="1328420" algn="l"/>
              </a:tabLst>
            </a:pPr>
            <a:r>
              <a:rPr sz="1100" spc="-5" dirty="0">
                <a:latin typeface="Arial"/>
                <a:cs typeface="Arial"/>
              </a:rPr>
              <a:t>566880	2096652	00:01.26</a:t>
            </a:r>
            <a:r>
              <a:rPr sz="1100" spc="5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157852</a:t>
            </a:r>
            <a:endParaRPr sz="1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7512" y="383539"/>
            <a:ext cx="67500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85" dirty="0"/>
              <a:t> </a:t>
            </a:r>
            <a:r>
              <a:rPr dirty="0"/>
              <a:t>Statement</a:t>
            </a:r>
            <a:r>
              <a:rPr spc="-15" dirty="0"/>
              <a:t> </a:t>
            </a:r>
            <a:r>
              <a:rPr spc="-5" dirty="0"/>
              <a:t>Cache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9730" y="1227813"/>
            <a:ext cx="5264785" cy="15388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Arial"/>
                <a:cs typeface="Arial"/>
              </a:rPr>
              <a:t>IBM </a:t>
            </a:r>
            <a:r>
              <a:rPr sz="900" dirty="0">
                <a:latin typeface="Arial"/>
                <a:cs typeface="Arial"/>
              </a:rPr>
              <a:t>Informix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Dynamic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Server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Version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r>
              <a:rPr lang="en-US" sz="900" spc="-5" dirty="0">
                <a:latin typeface="Arial"/>
                <a:cs typeface="Arial"/>
              </a:rPr>
              <a:t>4.10FC8</a:t>
            </a:r>
            <a:r>
              <a:rPr sz="900" spc="48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--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On-Line </a:t>
            </a:r>
            <a:r>
              <a:rPr sz="900" dirty="0">
                <a:latin typeface="Arial"/>
                <a:cs typeface="Arial"/>
              </a:rPr>
              <a:t>-- </a:t>
            </a:r>
            <a:r>
              <a:rPr sz="900" spc="-5" dirty="0">
                <a:latin typeface="Arial"/>
                <a:cs typeface="Arial"/>
              </a:rPr>
              <a:t>Up </a:t>
            </a:r>
            <a:r>
              <a:rPr lang="en-US" sz="900" spc="-5" dirty="0">
                <a:latin typeface="Arial"/>
                <a:cs typeface="Arial"/>
              </a:rPr>
              <a:t>32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days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lang="en-US" sz="900" spc="10" dirty="0">
                <a:latin typeface="Arial"/>
                <a:cs typeface="Arial"/>
              </a:rPr>
              <a:t>11</a:t>
            </a:r>
            <a:r>
              <a:rPr sz="900" dirty="0">
                <a:latin typeface="Arial"/>
                <a:cs typeface="Arial"/>
              </a:rPr>
              <a:t>:</a:t>
            </a:r>
            <a:r>
              <a:rPr lang="en-US" sz="900" dirty="0">
                <a:latin typeface="Arial"/>
                <a:cs typeface="Arial"/>
              </a:rPr>
              <a:t>37</a:t>
            </a:r>
            <a:r>
              <a:rPr sz="900" dirty="0">
                <a:latin typeface="Arial"/>
                <a:cs typeface="Arial"/>
              </a:rPr>
              <a:t>:</a:t>
            </a:r>
            <a:r>
              <a:rPr lang="en-US" sz="900" dirty="0">
                <a:latin typeface="Arial"/>
                <a:cs typeface="Arial"/>
              </a:rPr>
              <a:t>55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-- 2530056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Kbytes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Statement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Cache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Summary:</a:t>
            </a:r>
            <a:endParaRPr sz="900" dirty="0">
              <a:latin typeface="Arial"/>
              <a:cs typeface="Arial"/>
            </a:endParaRPr>
          </a:p>
          <a:p>
            <a:pPr marL="12700" marR="2757170">
              <a:lnSpc>
                <a:spcPts val="1760"/>
              </a:lnSpc>
              <a:spcBef>
                <a:spcPts val="165"/>
              </a:spcBef>
              <a:tabLst>
                <a:tab pos="297180" algn="l"/>
                <a:tab pos="2329815" algn="l"/>
              </a:tabLst>
            </a:pPr>
            <a:r>
              <a:rPr sz="900" dirty="0">
                <a:latin typeface="Arial"/>
                <a:cs typeface="Arial"/>
              </a:rPr>
              <a:t>#lrus</a:t>
            </a:r>
            <a:r>
              <a:rPr sz="900" spc="25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currsize</a:t>
            </a:r>
            <a:r>
              <a:rPr sz="900" spc="2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maxsize</a:t>
            </a:r>
            <a:r>
              <a:rPr sz="900" spc="484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Poolsize</a:t>
            </a:r>
            <a:r>
              <a:rPr sz="900" spc="2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#hits   nolimit </a:t>
            </a:r>
            <a:r>
              <a:rPr sz="900" spc="-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8	22491472</a:t>
            </a:r>
            <a:r>
              <a:rPr sz="900" spc="229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40960000</a:t>
            </a:r>
            <a:r>
              <a:rPr sz="900" spc="2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11710464</a:t>
            </a:r>
            <a:r>
              <a:rPr sz="900" spc="2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10	0</a:t>
            </a:r>
          </a:p>
          <a:p>
            <a:pPr>
              <a:lnSpc>
                <a:spcPct val="100000"/>
              </a:lnSpc>
            </a:pP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latin typeface="Arial"/>
                <a:cs typeface="Arial"/>
              </a:rPr>
              <a:t>S</a:t>
            </a:r>
            <a:r>
              <a:rPr sz="900" dirty="0">
                <a:latin typeface="Arial"/>
                <a:cs typeface="Arial"/>
              </a:rPr>
              <a:t>tate</a:t>
            </a:r>
            <a:r>
              <a:rPr sz="900" spc="5" dirty="0">
                <a:latin typeface="Arial"/>
                <a:cs typeface="Arial"/>
              </a:rPr>
              <a:t>m</a:t>
            </a:r>
            <a:r>
              <a:rPr sz="900" dirty="0">
                <a:latin typeface="Arial"/>
                <a:cs typeface="Arial"/>
              </a:rPr>
              <a:t>ent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5" dirty="0">
                <a:latin typeface="Arial"/>
                <a:cs typeface="Arial"/>
              </a:rPr>
              <a:t>c</a:t>
            </a:r>
            <a:r>
              <a:rPr sz="900" dirty="0">
                <a:latin typeface="Arial"/>
                <a:cs typeface="Arial"/>
              </a:rPr>
              <a:t>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</a:t>
            </a:r>
            <a:r>
              <a:rPr sz="900" dirty="0">
                <a:latin typeface="Arial"/>
                <a:cs typeface="Arial"/>
              </a:rPr>
              <a:t>ntrie</a:t>
            </a:r>
            <a:r>
              <a:rPr sz="900" spc="5" dirty="0">
                <a:latin typeface="Arial"/>
                <a:cs typeface="Arial"/>
              </a:rPr>
              <a:t>s</a:t>
            </a:r>
            <a:r>
              <a:rPr sz="900" dirty="0">
                <a:latin typeface="Arial"/>
                <a:cs typeface="Arial"/>
              </a:rPr>
              <a:t>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09844" y="3012493"/>
            <a:ext cx="17246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lru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hash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ref_cnt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hits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flag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heap_ptr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70648" y="3012493"/>
            <a:ext cx="49910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databa</a:t>
            </a:r>
            <a:r>
              <a:rPr sz="900" spc="5" dirty="0">
                <a:latin typeface="Arial"/>
                <a:cs typeface="Arial"/>
              </a:rPr>
              <a:t>s</a:t>
            </a:r>
            <a:r>
              <a:rPr sz="900" dirty="0">
                <a:latin typeface="Arial"/>
                <a:cs typeface="Arial"/>
              </a:rPr>
              <a:t>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288964" y="3012493"/>
            <a:ext cx="25019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u</a:t>
            </a:r>
            <a:r>
              <a:rPr sz="900" spc="5" dirty="0">
                <a:latin typeface="Arial"/>
                <a:cs typeface="Arial"/>
              </a:rPr>
              <a:t>s</a:t>
            </a:r>
            <a:r>
              <a:rPr sz="900" dirty="0">
                <a:latin typeface="Arial"/>
                <a:cs typeface="Arial"/>
              </a:rPr>
              <a:t>er</a:t>
            </a:r>
          </a:p>
        </p:txBody>
      </p:sp>
      <p:sp>
        <p:nvSpPr>
          <p:cNvPr id="7" name="object 7"/>
          <p:cNvSpPr/>
          <p:nvPr/>
        </p:nvSpPr>
        <p:spPr>
          <a:xfrm>
            <a:off x="1622544" y="3332431"/>
            <a:ext cx="3045460" cy="0"/>
          </a:xfrm>
          <a:custGeom>
            <a:avLst/>
            <a:gdLst/>
            <a:ahLst/>
            <a:cxnLst/>
            <a:rect l="l" t="t" r="r" b="b"/>
            <a:pathLst>
              <a:path w="3045460">
                <a:moveTo>
                  <a:pt x="0" y="0"/>
                </a:moveTo>
                <a:lnTo>
                  <a:pt x="3044952" y="0"/>
                </a:lnTo>
              </a:path>
            </a:pathLst>
          </a:custGeom>
          <a:ln w="1005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1673852" y="3459063"/>
            <a:ext cx="3410585" cy="607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1815" algn="l"/>
                <a:tab pos="1809114" algn="l"/>
                <a:tab pos="2494915" algn="l"/>
              </a:tabLst>
            </a:pPr>
            <a:r>
              <a:rPr sz="900" dirty="0">
                <a:latin typeface="Arial"/>
                <a:cs typeface="Arial"/>
              </a:rPr>
              <a:t>0</a:t>
            </a:r>
            <a:r>
              <a:rPr sz="900" spc="2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140	0</a:t>
            </a:r>
            <a:r>
              <a:rPr sz="900" spc="4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15</a:t>
            </a:r>
            <a:r>
              <a:rPr sz="900" spc="4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-F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bb164020	ntlcom	informix</a:t>
            </a:r>
          </a:p>
          <a:p>
            <a:pPr marL="74930" marR="5080" indent="-62865">
              <a:lnSpc>
                <a:spcPct val="162300"/>
              </a:lnSpc>
            </a:pPr>
            <a:r>
              <a:rPr sz="900" dirty="0">
                <a:latin typeface="Arial"/>
                <a:cs typeface="Arial"/>
              </a:rPr>
              <a:t>select descr, </a:t>
            </a:r>
            <a:r>
              <a:rPr sz="900" spc="-5" dirty="0">
                <a:latin typeface="Arial"/>
                <a:cs typeface="Arial"/>
              </a:rPr>
              <a:t>rowid, </a:t>
            </a:r>
            <a:r>
              <a:rPr sz="900" dirty="0">
                <a:latin typeface="Arial"/>
                <a:cs typeface="Arial"/>
              </a:rPr>
              <a:t>seq_nbr from fl_cntrl </a:t>
            </a:r>
            <a:r>
              <a:rPr sz="900" spc="-5" dirty="0">
                <a:latin typeface="Arial"/>
                <a:cs typeface="Arial"/>
              </a:rPr>
              <a:t>where </a:t>
            </a:r>
            <a:r>
              <a:rPr sz="900" dirty="0">
                <a:latin typeface="Arial"/>
                <a:cs typeface="Arial"/>
              </a:rPr>
              <a:t>uid in ( </a:t>
            </a:r>
            <a:r>
              <a:rPr sz="900" spc="-5" dirty="0">
                <a:latin typeface="Arial"/>
                <a:cs typeface="Arial"/>
              </a:rPr>
              <a:t>'all', </a:t>
            </a:r>
            <a:r>
              <a:rPr sz="900" dirty="0">
                <a:latin typeface="Arial"/>
                <a:cs typeface="Arial"/>
              </a:rPr>
              <a:t> 'cschabel'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) 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program_name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 </a:t>
            </a:r>
            <a:r>
              <a:rPr sz="900" spc="-5" dirty="0">
                <a:latin typeface="Arial"/>
                <a:cs typeface="Arial"/>
              </a:rPr>
              <a:t>'all',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'cr_inv_dl'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) 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exc_type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216911" y="3904147"/>
            <a:ext cx="14065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is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null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order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seq_nbr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673852" y="4350718"/>
            <a:ext cx="6381115" cy="194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1815" algn="l"/>
                <a:tab pos="1809114" algn="l"/>
                <a:tab pos="2494915" algn="l"/>
              </a:tabLst>
            </a:pPr>
            <a:r>
              <a:rPr sz="900" dirty="0">
                <a:latin typeface="Arial"/>
                <a:cs typeface="Arial"/>
              </a:rPr>
              <a:t>0</a:t>
            </a:r>
            <a:r>
              <a:rPr sz="900" spc="2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116	0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1011</a:t>
            </a:r>
            <a:r>
              <a:rPr sz="900" spc="48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-F aa23bc20	ntlcom	informix</a:t>
            </a:r>
          </a:p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4205605" algn="l"/>
              </a:tabLst>
            </a:pPr>
            <a:r>
              <a:rPr sz="900" dirty="0">
                <a:latin typeface="Arial"/>
                <a:cs typeface="Arial"/>
              </a:rPr>
              <a:t>update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state_tax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row_status</a:t>
            </a:r>
            <a:r>
              <a:rPr sz="900" dirty="0">
                <a:latin typeface="Arial"/>
                <a:cs typeface="Arial"/>
              </a:rPr>
              <a:t> = </a:t>
            </a:r>
            <a:r>
              <a:rPr sz="900" spc="-5" dirty="0">
                <a:latin typeface="Arial"/>
                <a:cs typeface="Arial"/>
              </a:rPr>
              <a:t>"V",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updt_user_id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=?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where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seq_nbr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=?  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And	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spc="-5" dirty="0">
                <a:latin typeface="Arial"/>
                <a:cs typeface="Arial"/>
              </a:rPr>
              <a:t> rec_type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= 6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5" dirty="0">
                <a:latin typeface="Arial"/>
                <a:cs typeface="Arial"/>
              </a:rPr>
              <a:t> rec_type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=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7)</a:t>
            </a:r>
          </a:p>
          <a:p>
            <a:pPr>
              <a:lnSpc>
                <a:spcPct val="100000"/>
              </a:lnSpc>
            </a:pP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51815" algn="l"/>
                <a:tab pos="1809114" algn="l"/>
                <a:tab pos="2494915" algn="l"/>
              </a:tabLst>
            </a:pPr>
            <a:r>
              <a:rPr sz="900" dirty="0">
                <a:latin typeface="Arial"/>
                <a:cs typeface="Arial"/>
              </a:rPr>
              <a:t>0</a:t>
            </a:r>
            <a:r>
              <a:rPr sz="900" spc="2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207	0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6003</a:t>
            </a:r>
            <a:r>
              <a:rPr sz="900" spc="48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-F a004f820	ntlcom	informix</a:t>
            </a: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900" dirty="0">
                <a:latin typeface="Arial"/>
                <a:cs typeface="Arial"/>
              </a:rPr>
              <a:t>select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count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spc="-5" dirty="0">
                <a:latin typeface="Arial"/>
                <a:cs typeface="Arial"/>
              </a:rPr>
              <a:t> *)</a:t>
            </a:r>
            <a:r>
              <a:rPr sz="900" dirty="0">
                <a:latin typeface="Arial"/>
                <a:cs typeface="Arial"/>
              </a:rPr>
              <a:t> from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invoice_state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where</a:t>
            </a:r>
            <a:r>
              <a:rPr sz="900" dirty="0">
                <a:latin typeface="Arial"/>
                <a:cs typeface="Arial"/>
              </a:rPr>
              <a:t> cde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=</a:t>
            </a:r>
            <a:r>
              <a:rPr sz="900" spc="-5" dirty="0">
                <a:latin typeface="Arial"/>
                <a:cs typeface="Arial"/>
              </a:rPr>
              <a:t> "CORR"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seq_nbr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=?</a:t>
            </a:r>
          </a:p>
          <a:p>
            <a:pPr>
              <a:lnSpc>
                <a:spcPct val="100000"/>
              </a:lnSpc>
            </a:pP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51815" algn="l"/>
                <a:tab pos="1809114" algn="l"/>
                <a:tab pos="2494915" algn="l"/>
              </a:tabLst>
            </a:pPr>
            <a:r>
              <a:rPr sz="900" dirty="0">
                <a:latin typeface="Arial"/>
                <a:cs typeface="Arial"/>
              </a:rPr>
              <a:t>2</a:t>
            </a:r>
            <a:r>
              <a:rPr sz="900" spc="2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138	0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6244</a:t>
            </a:r>
            <a:r>
              <a:rPr sz="900" b="1" spc="48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-F afa9ec20	ntlcom	informix</a:t>
            </a:r>
          </a:p>
          <a:p>
            <a:pPr marL="203200" marR="5080" indent="-191135">
              <a:lnSpc>
                <a:spcPts val="1760"/>
              </a:lnSpc>
              <a:spcBef>
                <a:spcPts val="95"/>
              </a:spcBef>
              <a:tabLst>
                <a:tab pos="4145279" algn="l"/>
              </a:tabLst>
            </a:pPr>
            <a:r>
              <a:rPr sz="900" dirty="0">
                <a:latin typeface="Arial"/>
                <a:cs typeface="Arial"/>
              </a:rPr>
              <a:t>select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int_comm,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int_comm2,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updt_user_id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invoice_cmnts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where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seq_nbr	=?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extend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updt_dte,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year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second)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= </a:t>
            </a:r>
            <a:r>
              <a:rPr sz="900" spc="-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select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max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extend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 updt_dte,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year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second))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-5" dirty="0">
                <a:latin typeface="Arial"/>
                <a:cs typeface="Arial"/>
              </a:rPr>
              <a:t> invoice_cmnts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where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seq_nbr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=?)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9784" y="48260"/>
            <a:ext cx="9006205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8515" marR="5080" indent="-806450">
              <a:lnSpc>
                <a:spcPct val="100000"/>
              </a:lnSpc>
              <a:spcBef>
                <a:spcPts val="100"/>
              </a:spcBef>
              <a:tabLst>
                <a:tab pos="7561580" algn="l"/>
              </a:tabLst>
            </a:pPr>
            <a:r>
              <a:rPr spc="-5" dirty="0"/>
              <a:t>Re</a:t>
            </a:r>
            <a:r>
              <a:rPr spc="5" dirty="0"/>
              <a:t>s</a:t>
            </a:r>
            <a:r>
              <a:rPr spc="-5" dirty="0"/>
              <a:t>o</a:t>
            </a:r>
            <a:r>
              <a:rPr spc="5" dirty="0"/>
              <a:t>l</a:t>
            </a:r>
            <a:r>
              <a:rPr spc="-5" dirty="0"/>
              <a:t>ut</a:t>
            </a:r>
            <a:r>
              <a:rPr spc="5" dirty="0"/>
              <a:t>i</a:t>
            </a:r>
            <a:r>
              <a:rPr spc="-5" dirty="0"/>
              <a:t>o</a:t>
            </a:r>
            <a:r>
              <a:rPr dirty="0"/>
              <a:t>n</a:t>
            </a:r>
            <a:r>
              <a:rPr spc="-25" dirty="0"/>
              <a:t> </a:t>
            </a:r>
            <a:r>
              <a:rPr dirty="0"/>
              <a:t>to </a:t>
            </a:r>
            <a:r>
              <a:rPr spc="-5" dirty="0"/>
              <a:t>Cr</a:t>
            </a:r>
            <a:r>
              <a:rPr spc="5" dirty="0"/>
              <a:t>i</a:t>
            </a:r>
            <a:r>
              <a:rPr dirty="0"/>
              <a:t>te</a:t>
            </a:r>
            <a:r>
              <a:rPr spc="-5" dirty="0"/>
              <a:t>r</a:t>
            </a:r>
            <a:r>
              <a:rPr spc="5" dirty="0"/>
              <a:t>i</a:t>
            </a:r>
            <a:r>
              <a:rPr dirty="0"/>
              <a:t>a</a:t>
            </a:r>
            <a:r>
              <a:rPr spc="-40" dirty="0"/>
              <a:t> </a:t>
            </a:r>
            <a:r>
              <a:rPr spc="-5" dirty="0"/>
              <a:t>u</a:t>
            </a:r>
            <a:r>
              <a:rPr spc="5" dirty="0"/>
              <a:t>s</a:t>
            </a:r>
            <a:r>
              <a:rPr spc="-5" dirty="0"/>
              <a:t>e</a:t>
            </a:r>
            <a:r>
              <a:rPr dirty="0"/>
              <a:t>d for	</a:t>
            </a:r>
            <a:r>
              <a:rPr spc="-5" dirty="0"/>
              <a:t>U</a:t>
            </a:r>
            <a:r>
              <a:rPr spc="5" dirty="0"/>
              <a:t>si</a:t>
            </a:r>
            <a:r>
              <a:rPr spc="-5" dirty="0"/>
              <a:t>ng  </a:t>
            </a:r>
            <a:r>
              <a:rPr dirty="0"/>
              <a:t>“in”</a:t>
            </a:r>
            <a:r>
              <a:rPr spc="-20" dirty="0"/>
              <a:t> </a:t>
            </a:r>
            <a:r>
              <a:rPr spc="-5" dirty="0"/>
              <a:t>Causes</a:t>
            </a:r>
            <a:r>
              <a:rPr spc="-25" dirty="0"/>
              <a:t> </a:t>
            </a:r>
            <a:r>
              <a:rPr spc="-5" dirty="0"/>
              <a:t>Sequential</a:t>
            </a:r>
            <a:r>
              <a:rPr spc="-15" dirty="0"/>
              <a:t> </a:t>
            </a:r>
            <a:r>
              <a:rPr dirty="0"/>
              <a:t>Scans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769339"/>
            <a:ext cx="7674609" cy="2298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First,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created </a:t>
            </a:r>
            <a:r>
              <a:rPr sz="2400" dirty="0">
                <a:latin typeface="Arial"/>
                <a:cs typeface="Arial"/>
              </a:rPr>
              <a:t>two</a:t>
            </a:r>
            <a:r>
              <a:rPr sz="2400" spc="-5" dirty="0">
                <a:latin typeface="Arial"/>
                <a:cs typeface="Arial"/>
              </a:rPr>
              <a:t> new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indexes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  <a:p>
            <a:pPr marL="698500" lvl="1" indent="-228600">
              <a:lnSpc>
                <a:spcPts val="2840"/>
              </a:lnSpc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create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index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ixinv3_altphys1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inv3(inv3_altphys1)</a:t>
            </a:r>
            <a:endParaRPr sz="2400" dirty="0">
              <a:latin typeface="Arial"/>
              <a:cs typeface="Arial"/>
            </a:endParaRPr>
          </a:p>
          <a:p>
            <a:pPr marL="698500" lvl="1" indent="-228600">
              <a:lnSpc>
                <a:spcPts val="2840"/>
              </a:lnSpc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create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index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ixinv3_altphys2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inv3(inv3_altphys2)</a:t>
            </a:r>
            <a:endParaRPr sz="24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Then 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changed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query</a:t>
            </a:r>
            <a:r>
              <a:rPr sz="2400" dirty="0">
                <a:latin typeface="Arial"/>
                <a:cs typeface="Arial"/>
              </a:rPr>
              <a:t> 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 “or” instead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“in”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9784" y="48260"/>
            <a:ext cx="9006205" cy="1557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8515" marR="5080" indent="-806450">
              <a:lnSpc>
                <a:spcPct val="100000"/>
              </a:lnSpc>
              <a:spcBef>
                <a:spcPts val="100"/>
              </a:spcBef>
              <a:tabLst>
                <a:tab pos="7561580" algn="l"/>
              </a:tabLst>
            </a:pPr>
            <a:r>
              <a:rPr spc="-5" dirty="0"/>
              <a:t>Re</a:t>
            </a:r>
            <a:r>
              <a:rPr spc="5" dirty="0"/>
              <a:t>s</a:t>
            </a:r>
            <a:r>
              <a:rPr spc="-5" dirty="0"/>
              <a:t>o</a:t>
            </a:r>
            <a:r>
              <a:rPr spc="5" dirty="0"/>
              <a:t>l</a:t>
            </a:r>
            <a:r>
              <a:rPr spc="-5" dirty="0"/>
              <a:t>ut</a:t>
            </a:r>
            <a:r>
              <a:rPr spc="5" dirty="0"/>
              <a:t>i</a:t>
            </a:r>
            <a:r>
              <a:rPr spc="-5" dirty="0"/>
              <a:t>o</a:t>
            </a:r>
            <a:r>
              <a:rPr dirty="0"/>
              <a:t>n</a:t>
            </a:r>
            <a:r>
              <a:rPr spc="-25" dirty="0"/>
              <a:t> </a:t>
            </a:r>
            <a:r>
              <a:rPr dirty="0"/>
              <a:t>to </a:t>
            </a:r>
            <a:r>
              <a:rPr spc="-5" dirty="0"/>
              <a:t>Cr</a:t>
            </a:r>
            <a:r>
              <a:rPr spc="5" dirty="0"/>
              <a:t>i</a:t>
            </a:r>
            <a:r>
              <a:rPr dirty="0"/>
              <a:t>te</a:t>
            </a:r>
            <a:r>
              <a:rPr spc="-5" dirty="0"/>
              <a:t>r</a:t>
            </a:r>
            <a:r>
              <a:rPr spc="5" dirty="0"/>
              <a:t>i</a:t>
            </a:r>
            <a:r>
              <a:rPr dirty="0"/>
              <a:t>a</a:t>
            </a:r>
            <a:r>
              <a:rPr spc="-40" dirty="0"/>
              <a:t> </a:t>
            </a:r>
            <a:r>
              <a:rPr spc="-5" dirty="0"/>
              <a:t>u</a:t>
            </a:r>
            <a:r>
              <a:rPr spc="5" dirty="0"/>
              <a:t>s</a:t>
            </a:r>
            <a:r>
              <a:rPr spc="-5" dirty="0"/>
              <a:t>e</a:t>
            </a:r>
            <a:r>
              <a:rPr dirty="0"/>
              <a:t>d for	</a:t>
            </a:r>
            <a:r>
              <a:rPr spc="-5" dirty="0"/>
              <a:t>U</a:t>
            </a:r>
            <a:r>
              <a:rPr spc="5" dirty="0"/>
              <a:t>si</a:t>
            </a:r>
            <a:r>
              <a:rPr spc="-5" dirty="0"/>
              <a:t>ng  </a:t>
            </a:r>
            <a:r>
              <a:rPr dirty="0"/>
              <a:t>“in”</a:t>
            </a:r>
            <a:r>
              <a:rPr spc="-20" dirty="0"/>
              <a:t> </a:t>
            </a:r>
            <a:r>
              <a:rPr spc="-5" dirty="0"/>
              <a:t>Causes</a:t>
            </a:r>
            <a:r>
              <a:rPr spc="-25" dirty="0"/>
              <a:t> </a:t>
            </a:r>
            <a:r>
              <a:rPr spc="-5" dirty="0"/>
              <a:t>Sequential</a:t>
            </a:r>
            <a:r>
              <a:rPr spc="-15" dirty="0"/>
              <a:t> </a:t>
            </a:r>
            <a:r>
              <a:rPr dirty="0"/>
              <a:t>Scans</a:t>
            </a:r>
          </a:p>
          <a:p>
            <a:pPr marL="520700">
              <a:lnSpc>
                <a:spcPct val="100000"/>
              </a:lnSpc>
              <a:spcBef>
                <a:spcPts val="175"/>
              </a:spcBef>
            </a:pPr>
            <a:r>
              <a:rPr sz="1100" spc="-5" dirty="0"/>
              <a:t>QUERY:</a:t>
            </a:r>
            <a:endParaRPr sz="1100" dirty="0"/>
          </a:p>
        </p:txBody>
      </p:sp>
      <p:sp>
        <p:nvSpPr>
          <p:cNvPr id="3" name="object 3"/>
          <p:cNvSpPr/>
          <p:nvPr/>
        </p:nvSpPr>
        <p:spPr>
          <a:xfrm>
            <a:off x="1210556" y="1755087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>
                <a:moveTo>
                  <a:pt x="0" y="0"/>
                </a:moveTo>
                <a:lnTo>
                  <a:pt x="281412" y="0"/>
                </a:lnTo>
              </a:path>
            </a:pathLst>
          </a:custGeom>
          <a:ln w="1233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197856" y="1805340"/>
            <a:ext cx="3893820" cy="5033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25090">
              <a:lnSpc>
                <a:spcPct val="1363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SELECT </a:t>
            </a:r>
            <a:r>
              <a:rPr sz="1100" spc="-10" dirty="0">
                <a:latin typeface="Arial"/>
                <a:cs typeface="Arial"/>
              </a:rPr>
              <a:t>inv3_invno </a:t>
            </a:r>
            <a:r>
              <a:rPr sz="1100" spc="-2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FROM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inv3</a:t>
            </a:r>
            <a:endParaRPr sz="1100" dirty="0">
              <a:latin typeface="Arial"/>
              <a:cs typeface="Arial"/>
            </a:endParaRPr>
          </a:p>
          <a:p>
            <a:pPr marL="12700" marR="1631314">
              <a:lnSpc>
                <a:spcPct val="135500"/>
              </a:lnSpc>
            </a:pPr>
            <a:r>
              <a:rPr sz="1100" b="1" spc="-5" dirty="0">
                <a:latin typeface="Arial"/>
                <a:cs typeface="Arial"/>
              </a:rPr>
              <a:t>WHERE (inv3_physcode </a:t>
            </a:r>
            <a:r>
              <a:rPr sz="1100" b="1" dirty="0">
                <a:latin typeface="Arial"/>
                <a:cs typeface="Arial"/>
              </a:rPr>
              <a:t>= </a:t>
            </a:r>
            <a:r>
              <a:rPr sz="1100" b="1" spc="-5" dirty="0">
                <a:latin typeface="Arial"/>
                <a:cs typeface="Arial"/>
              </a:rPr>
              <a:t>448050 </a:t>
            </a:r>
            <a:r>
              <a:rPr sz="1100" b="1" spc="-29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or</a:t>
            </a:r>
            <a:r>
              <a:rPr sz="1100" b="1" spc="-1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inv3_altphys1 </a:t>
            </a:r>
            <a:r>
              <a:rPr sz="1100" b="1" dirty="0">
                <a:latin typeface="Arial"/>
                <a:cs typeface="Arial"/>
              </a:rPr>
              <a:t>=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448050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1100" b="1" spc="-5" dirty="0">
                <a:latin typeface="Arial"/>
                <a:cs typeface="Arial"/>
              </a:rPr>
              <a:t>or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inv3_altphys2</a:t>
            </a:r>
            <a:r>
              <a:rPr sz="1100" b="1" spc="-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=</a:t>
            </a:r>
            <a:r>
              <a:rPr sz="1100" b="1" spc="27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448050)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1100" dirty="0">
                <a:latin typeface="Arial"/>
                <a:cs typeface="Arial"/>
              </a:rPr>
              <a:t>Estimated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Cost: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13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100" dirty="0">
                <a:latin typeface="Arial"/>
                <a:cs typeface="Arial"/>
              </a:rPr>
              <a:t>Estimated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#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of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Rows</a:t>
            </a:r>
            <a:r>
              <a:rPr sz="1100" spc="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Returned: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9</a:t>
            </a: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250190" indent="-160655">
              <a:lnSpc>
                <a:spcPct val="100000"/>
              </a:lnSpc>
              <a:spcBef>
                <a:spcPts val="875"/>
              </a:spcBef>
              <a:buAutoNum type="arabicParenR"/>
              <a:tabLst>
                <a:tab pos="250825" algn="l"/>
              </a:tabLst>
            </a:pPr>
            <a:r>
              <a:rPr sz="1100" spc="-5" dirty="0">
                <a:latin typeface="Arial"/>
                <a:cs typeface="Arial"/>
              </a:rPr>
              <a:t>informix.inv3: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INDEX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PATH</a:t>
            </a:r>
          </a:p>
          <a:p>
            <a:pPr>
              <a:lnSpc>
                <a:spcPct val="100000"/>
              </a:lnSpc>
              <a:buFont typeface="Arial"/>
              <a:buAutoNum type="arabicParenR"/>
            </a:pPr>
            <a:endParaRPr sz="1200" dirty="0">
              <a:latin typeface="Arial"/>
              <a:cs typeface="Arial"/>
            </a:endParaRPr>
          </a:p>
          <a:p>
            <a:pPr marL="372110" lvl="1" indent="-206375">
              <a:lnSpc>
                <a:spcPct val="100000"/>
              </a:lnSpc>
              <a:spcBef>
                <a:spcPts val="885"/>
              </a:spcBef>
              <a:buAutoNum type="arabicParenBoth"/>
              <a:tabLst>
                <a:tab pos="372745" algn="l"/>
              </a:tabLst>
            </a:pPr>
            <a:r>
              <a:rPr sz="1100" dirty="0">
                <a:latin typeface="Arial"/>
                <a:cs typeface="Arial"/>
              </a:rPr>
              <a:t>Index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Name: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informix.ixinv3_physcode</a:t>
            </a:r>
            <a:endParaRPr sz="1100" dirty="0">
              <a:latin typeface="Arial"/>
              <a:cs typeface="Arial"/>
            </a:endParaRPr>
          </a:p>
          <a:p>
            <a:pPr marL="318770">
              <a:lnSpc>
                <a:spcPct val="100000"/>
              </a:lnSpc>
              <a:spcBef>
                <a:spcPts val="470"/>
              </a:spcBef>
            </a:pPr>
            <a:r>
              <a:rPr sz="1100" dirty="0">
                <a:latin typeface="Arial"/>
                <a:cs typeface="Arial"/>
              </a:rPr>
              <a:t>Index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Keys: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inv3_physcode</a:t>
            </a:r>
            <a:r>
              <a:rPr sz="1100" spc="6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(Serial,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fragments: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ALL)</a:t>
            </a:r>
            <a:endParaRPr sz="1100" dirty="0">
              <a:latin typeface="Arial"/>
              <a:cs typeface="Arial"/>
            </a:endParaRPr>
          </a:p>
          <a:p>
            <a:pPr marL="318770">
              <a:lnSpc>
                <a:spcPct val="100000"/>
              </a:lnSpc>
              <a:spcBef>
                <a:spcPts val="480"/>
              </a:spcBef>
            </a:pPr>
            <a:r>
              <a:rPr sz="1100" spc="-5" dirty="0">
                <a:latin typeface="Arial"/>
                <a:cs typeface="Arial"/>
              </a:rPr>
              <a:t>Lower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Index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Filter: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informix.inv3.inv3_physcode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448050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372110" lvl="1" indent="-206375">
              <a:lnSpc>
                <a:spcPct val="100000"/>
              </a:lnSpc>
              <a:spcBef>
                <a:spcPts val="875"/>
              </a:spcBef>
              <a:buAutoNum type="arabicParenBoth" startAt="2"/>
              <a:tabLst>
                <a:tab pos="372745" algn="l"/>
              </a:tabLst>
            </a:pPr>
            <a:r>
              <a:rPr sz="1100" dirty="0">
                <a:latin typeface="Arial"/>
                <a:cs typeface="Arial"/>
              </a:rPr>
              <a:t>Index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Name: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informix.ixinv3_altphys2</a:t>
            </a:r>
            <a:endParaRPr sz="1100" dirty="0">
              <a:latin typeface="Arial"/>
              <a:cs typeface="Arial"/>
            </a:endParaRPr>
          </a:p>
          <a:p>
            <a:pPr marL="318770">
              <a:lnSpc>
                <a:spcPct val="100000"/>
              </a:lnSpc>
              <a:spcBef>
                <a:spcPts val="480"/>
              </a:spcBef>
            </a:pPr>
            <a:r>
              <a:rPr sz="1100" dirty="0">
                <a:latin typeface="Arial"/>
                <a:cs typeface="Arial"/>
              </a:rPr>
              <a:t>Index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Keys: inv3_altphys2</a:t>
            </a:r>
            <a:r>
              <a:rPr sz="1100" spc="6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(Serial,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fragments:</a:t>
            </a:r>
            <a:r>
              <a:rPr sz="1100" spc="-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ALL)</a:t>
            </a:r>
            <a:endParaRPr sz="1100" dirty="0">
              <a:latin typeface="Arial"/>
              <a:cs typeface="Arial"/>
            </a:endParaRPr>
          </a:p>
          <a:p>
            <a:pPr marL="318770">
              <a:lnSpc>
                <a:spcPct val="100000"/>
              </a:lnSpc>
              <a:spcBef>
                <a:spcPts val="470"/>
              </a:spcBef>
            </a:pPr>
            <a:r>
              <a:rPr sz="1100" spc="-5" dirty="0">
                <a:latin typeface="Arial"/>
                <a:cs typeface="Arial"/>
              </a:rPr>
              <a:t>Lower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Index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Filter: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informix.inv3.inv3_altphys2</a:t>
            </a:r>
            <a:r>
              <a:rPr sz="1100" dirty="0">
                <a:latin typeface="Arial"/>
                <a:cs typeface="Arial"/>
              </a:rPr>
              <a:t> 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448050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372110" lvl="1" indent="-206375">
              <a:lnSpc>
                <a:spcPct val="100000"/>
              </a:lnSpc>
              <a:spcBef>
                <a:spcPts val="885"/>
              </a:spcBef>
              <a:buAutoNum type="arabicParenBoth" startAt="3"/>
              <a:tabLst>
                <a:tab pos="372745" algn="l"/>
              </a:tabLst>
            </a:pPr>
            <a:r>
              <a:rPr sz="1100" dirty="0">
                <a:latin typeface="Arial"/>
                <a:cs typeface="Arial"/>
              </a:rPr>
              <a:t>Index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Name: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informix.ixinv3_altphys1</a:t>
            </a:r>
            <a:endParaRPr sz="1100" dirty="0">
              <a:latin typeface="Arial"/>
              <a:cs typeface="Arial"/>
            </a:endParaRPr>
          </a:p>
          <a:p>
            <a:pPr marL="318770" marR="82550">
              <a:lnSpc>
                <a:spcPct val="135500"/>
              </a:lnSpc>
            </a:pPr>
            <a:r>
              <a:rPr sz="1100" dirty="0">
                <a:latin typeface="Arial"/>
                <a:cs typeface="Arial"/>
              </a:rPr>
              <a:t>Index </a:t>
            </a:r>
            <a:r>
              <a:rPr sz="1100" spc="-5" dirty="0">
                <a:latin typeface="Arial"/>
                <a:cs typeface="Arial"/>
              </a:rPr>
              <a:t>Keys: inv3_altphys1</a:t>
            </a:r>
            <a:r>
              <a:rPr sz="1100" spc="3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(Serial, fragments: ALL) 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Lower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Index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Filter: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informix.inv3.inv3_altphys1</a:t>
            </a:r>
            <a:r>
              <a:rPr sz="1100" dirty="0">
                <a:latin typeface="Arial"/>
                <a:cs typeface="Arial"/>
              </a:rPr>
              <a:t> 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448050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9784" y="48260"/>
            <a:ext cx="9006205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8515" marR="5080" indent="-806450">
              <a:lnSpc>
                <a:spcPct val="100000"/>
              </a:lnSpc>
              <a:spcBef>
                <a:spcPts val="100"/>
              </a:spcBef>
              <a:tabLst>
                <a:tab pos="7561580" algn="l"/>
              </a:tabLst>
            </a:pPr>
            <a:r>
              <a:rPr spc="-5" dirty="0"/>
              <a:t>Re</a:t>
            </a:r>
            <a:r>
              <a:rPr spc="5" dirty="0"/>
              <a:t>s</a:t>
            </a:r>
            <a:r>
              <a:rPr spc="-5" dirty="0"/>
              <a:t>o</a:t>
            </a:r>
            <a:r>
              <a:rPr spc="5" dirty="0"/>
              <a:t>l</a:t>
            </a:r>
            <a:r>
              <a:rPr spc="-5" dirty="0"/>
              <a:t>ut</a:t>
            </a:r>
            <a:r>
              <a:rPr spc="5" dirty="0"/>
              <a:t>i</a:t>
            </a:r>
            <a:r>
              <a:rPr spc="-5" dirty="0"/>
              <a:t>o</a:t>
            </a:r>
            <a:r>
              <a:rPr dirty="0"/>
              <a:t>n</a:t>
            </a:r>
            <a:r>
              <a:rPr spc="-25" dirty="0"/>
              <a:t> </a:t>
            </a:r>
            <a:r>
              <a:rPr dirty="0"/>
              <a:t>to </a:t>
            </a:r>
            <a:r>
              <a:rPr spc="-5" dirty="0"/>
              <a:t>Cr</a:t>
            </a:r>
            <a:r>
              <a:rPr spc="5" dirty="0"/>
              <a:t>i</a:t>
            </a:r>
            <a:r>
              <a:rPr dirty="0"/>
              <a:t>te</a:t>
            </a:r>
            <a:r>
              <a:rPr spc="-5" dirty="0"/>
              <a:t>r</a:t>
            </a:r>
            <a:r>
              <a:rPr spc="5" dirty="0"/>
              <a:t>i</a:t>
            </a:r>
            <a:r>
              <a:rPr dirty="0"/>
              <a:t>a</a:t>
            </a:r>
            <a:r>
              <a:rPr spc="-40" dirty="0"/>
              <a:t> </a:t>
            </a:r>
            <a:r>
              <a:rPr spc="-5" dirty="0"/>
              <a:t>u</a:t>
            </a:r>
            <a:r>
              <a:rPr spc="5" dirty="0"/>
              <a:t>s</a:t>
            </a:r>
            <a:r>
              <a:rPr spc="-5" dirty="0"/>
              <a:t>e</a:t>
            </a:r>
            <a:r>
              <a:rPr dirty="0"/>
              <a:t>d for	</a:t>
            </a:r>
            <a:r>
              <a:rPr spc="-5" dirty="0"/>
              <a:t>U</a:t>
            </a:r>
            <a:r>
              <a:rPr spc="5" dirty="0"/>
              <a:t>si</a:t>
            </a:r>
            <a:r>
              <a:rPr spc="-5" dirty="0"/>
              <a:t>ng  </a:t>
            </a:r>
            <a:r>
              <a:rPr dirty="0"/>
              <a:t>“in”</a:t>
            </a:r>
            <a:r>
              <a:rPr spc="-20" dirty="0"/>
              <a:t> </a:t>
            </a:r>
            <a:r>
              <a:rPr spc="-5" dirty="0"/>
              <a:t>Causes</a:t>
            </a:r>
            <a:r>
              <a:rPr spc="-25" dirty="0"/>
              <a:t> </a:t>
            </a:r>
            <a:r>
              <a:rPr spc="-5" dirty="0"/>
              <a:t>Sequential</a:t>
            </a:r>
            <a:r>
              <a:rPr spc="-15" dirty="0"/>
              <a:t> </a:t>
            </a:r>
            <a:r>
              <a:rPr dirty="0"/>
              <a:t>Scans</a:t>
            </a:r>
          </a:p>
        </p:txBody>
      </p:sp>
      <p:sp>
        <p:nvSpPr>
          <p:cNvPr id="3" name="object 3"/>
          <p:cNvSpPr/>
          <p:nvPr/>
        </p:nvSpPr>
        <p:spPr>
          <a:xfrm>
            <a:off x="1035964" y="2607689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310" y="0"/>
                </a:lnTo>
              </a:path>
            </a:pathLst>
          </a:custGeom>
          <a:ln w="21189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023264" y="2116295"/>
            <a:ext cx="1741805" cy="1216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latin typeface="Arial"/>
                <a:cs typeface="Arial"/>
              </a:rPr>
              <a:t>Query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statistics:</a:t>
            </a:r>
            <a:endParaRPr sz="1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 dirty="0">
              <a:latin typeface="Arial"/>
              <a:cs typeface="Arial"/>
            </a:endParaRPr>
          </a:p>
          <a:p>
            <a:pPr marL="142240">
              <a:lnSpc>
                <a:spcPct val="100000"/>
              </a:lnSpc>
            </a:pPr>
            <a:r>
              <a:rPr sz="1900" spc="-50" dirty="0">
                <a:latin typeface="Arial"/>
                <a:cs typeface="Arial"/>
              </a:rPr>
              <a:t>Table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map</a:t>
            </a:r>
            <a:r>
              <a:rPr sz="1900" spc="-1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: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68640" y="3509937"/>
            <a:ext cx="2258695" cy="0"/>
          </a:xfrm>
          <a:custGeom>
            <a:avLst/>
            <a:gdLst/>
            <a:ahLst/>
            <a:cxnLst/>
            <a:rect l="l" t="t" r="r" b="b"/>
            <a:pathLst>
              <a:path w="2258695">
                <a:moveTo>
                  <a:pt x="0" y="0"/>
                </a:moveTo>
                <a:lnTo>
                  <a:pt x="2258628" y="0"/>
                </a:lnTo>
              </a:path>
            </a:pathLst>
          </a:custGeom>
          <a:ln w="21189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2966252" y="3620522"/>
            <a:ext cx="127508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50" dirty="0">
                <a:latin typeface="Arial"/>
                <a:cs typeface="Arial"/>
              </a:rPr>
              <a:t>Table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name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68640" y="4111917"/>
            <a:ext cx="2258695" cy="0"/>
          </a:xfrm>
          <a:custGeom>
            <a:avLst/>
            <a:gdLst/>
            <a:ahLst/>
            <a:cxnLst/>
            <a:rect l="l" t="t" r="r" b="b"/>
            <a:pathLst>
              <a:path w="2258695">
                <a:moveTo>
                  <a:pt x="0" y="0"/>
                </a:moveTo>
                <a:lnTo>
                  <a:pt x="2258628" y="0"/>
                </a:lnTo>
              </a:path>
            </a:pathLst>
          </a:custGeom>
          <a:ln w="21189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1155940" y="3620522"/>
            <a:ext cx="1736725" cy="915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latin typeface="Arial"/>
                <a:cs typeface="Arial"/>
              </a:rPr>
              <a:t>Internal</a:t>
            </a:r>
            <a:r>
              <a:rPr sz="1900" spc="-1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name</a:t>
            </a:r>
            <a:endParaRPr sz="1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282065" algn="l"/>
              </a:tabLst>
            </a:pPr>
            <a:r>
              <a:rPr sz="1900" spc="-5" dirty="0">
                <a:latin typeface="Arial"/>
                <a:cs typeface="Arial"/>
              </a:rPr>
              <a:t>t1	</a:t>
            </a:r>
            <a:r>
              <a:rPr sz="1900" spc="-10" dirty="0">
                <a:latin typeface="Arial"/>
                <a:cs typeface="Arial"/>
              </a:rPr>
              <a:t>i</a:t>
            </a:r>
            <a:r>
              <a:rPr sz="1900" spc="-5" dirty="0">
                <a:latin typeface="Arial"/>
                <a:cs typeface="Arial"/>
              </a:rPr>
              <a:t>n</a:t>
            </a:r>
            <a:r>
              <a:rPr sz="1900" spc="-10" dirty="0">
                <a:latin typeface="Arial"/>
                <a:cs typeface="Arial"/>
              </a:rPr>
              <a:t>v</a:t>
            </a:r>
            <a:r>
              <a:rPr sz="1900" spc="-5" dirty="0">
                <a:latin typeface="Arial"/>
                <a:cs typeface="Arial"/>
              </a:rPr>
              <a:t>3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55940" y="4823038"/>
            <a:ext cx="7102475" cy="916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44550" algn="l"/>
                <a:tab pos="1543685" algn="l"/>
                <a:tab pos="2912110" algn="l"/>
                <a:tab pos="4095115" algn="l"/>
                <a:tab pos="5478780" algn="l"/>
                <a:tab pos="6109335" algn="l"/>
              </a:tabLst>
            </a:pPr>
            <a:r>
              <a:rPr sz="1900" b="1" spc="-10" dirty="0">
                <a:latin typeface="Arial"/>
                <a:cs typeface="Arial"/>
              </a:rPr>
              <a:t>type	</a:t>
            </a:r>
            <a:r>
              <a:rPr sz="1900" b="1" spc="-5" dirty="0">
                <a:latin typeface="Arial"/>
                <a:cs typeface="Arial"/>
              </a:rPr>
              <a:t>table	</a:t>
            </a:r>
            <a:r>
              <a:rPr sz="1900" b="1" dirty="0">
                <a:latin typeface="Arial"/>
                <a:cs typeface="Arial"/>
              </a:rPr>
              <a:t>rows_prod	est_rows	rows_scan	</a:t>
            </a:r>
            <a:r>
              <a:rPr sz="1900" b="1" spc="-5" dirty="0">
                <a:latin typeface="Arial"/>
                <a:cs typeface="Arial"/>
              </a:rPr>
              <a:t>time	est_cost</a:t>
            </a:r>
            <a:endParaRPr sz="1900" dirty="0">
              <a:latin typeface="Arial"/>
              <a:cs typeface="Arial"/>
            </a:endParaRPr>
          </a:p>
          <a:p>
            <a:pPr marL="12700" marR="457200">
              <a:lnSpc>
                <a:spcPts val="2380"/>
              </a:lnSpc>
              <a:spcBef>
                <a:spcPts val="80"/>
              </a:spcBef>
              <a:tabLst>
                <a:tab pos="899160" algn="l"/>
                <a:tab pos="2048510" algn="l"/>
                <a:tab pos="3518535" algn="l"/>
                <a:tab pos="4320540" algn="l"/>
                <a:tab pos="5189220" algn="l"/>
                <a:tab pos="6346825" algn="l"/>
              </a:tabLst>
            </a:pPr>
            <a:r>
              <a:rPr sz="1900" b="1" spc="-5" dirty="0">
                <a:latin typeface="Arial"/>
                <a:cs typeface="Arial"/>
              </a:rPr>
              <a:t>---------------------------------------------------------------------------------- 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scan	t1	21	9	21	00:00.24	13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7232" y="383539"/>
            <a:ext cx="716851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97475" algn="l"/>
              </a:tabLst>
            </a:pPr>
            <a:r>
              <a:rPr dirty="0"/>
              <a:t>Use</a:t>
            </a:r>
            <a:r>
              <a:rPr spc="-10" dirty="0"/>
              <a:t> </a:t>
            </a:r>
            <a:r>
              <a:rPr spc="-5" dirty="0"/>
              <a:t>of</a:t>
            </a:r>
            <a:r>
              <a:rPr spc="5" dirty="0"/>
              <a:t> </a:t>
            </a:r>
            <a:r>
              <a:rPr dirty="0"/>
              <a:t>Directives</a:t>
            </a:r>
            <a:r>
              <a:rPr spc="-40" dirty="0"/>
              <a:t> </a:t>
            </a:r>
            <a:r>
              <a:rPr dirty="0"/>
              <a:t>for	</a:t>
            </a:r>
            <a:r>
              <a:rPr spc="-5" dirty="0"/>
              <a:t>Queries</a:t>
            </a:r>
          </a:p>
        </p:txBody>
      </p:sp>
      <p:sp>
        <p:nvSpPr>
          <p:cNvPr id="3" name="object 3"/>
          <p:cNvSpPr/>
          <p:nvPr/>
        </p:nvSpPr>
        <p:spPr>
          <a:xfrm>
            <a:off x="1502919" y="1788654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>
                <a:moveTo>
                  <a:pt x="0" y="0"/>
                </a:moveTo>
                <a:lnTo>
                  <a:pt x="281412" y="0"/>
                </a:lnTo>
              </a:path>
            </a:pathLst>
          </a:custGeom>
          <a:ln w="1233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490219" y="1444923"/>
            <a:ext cx="6415405" cy="5200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Arial"/>
                <a:cs typeface="Arial"/>
              </a:rPr>
              <a:t>QUERY: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 dirty="0">
              <a:latin typeface="Arial"/>
              <a:cs typeface="Arial"/>
            </a:endParaRPr>
          </a:p>
          <a:p>
            <a:pPr marL="12700" marR="5080">
              <a:lnSpc>
                <a:spcPct val="136300"/>
              </a:lnSpc>
            </a:pPr>
            <a:r>
              <a:rPr sz="1100" spc="-5" dirty="0">
                <a:latin typeface="Arial"/>
                <a:cs typeface="Arial"/>
              </a:rPr>
              <a:t>SELECT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D.BUSINESS_UNIT,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D.VENDOR_SETID,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E.VENDOR_ID,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E.NAME1,</a:t>
            </a:r>
            <a:r>
              <a:rPr sz="1100" spc="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E.NAME2,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VNDR_LOC </a:t>
            </a:r>
            <a:r>
              <a:rPr sz="1100" spc="-29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FROM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PS_PAYMENT_TBL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A, PS_PYMNT_VCHR_XREF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B,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PS_VOUCHER_LINE</a:t>
            </a:r>
            <a:r>
              <a:rPr sz="1100" spc="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C,</a:t>
            </a:r>
            <a:endParaRPr sz="1100" dirty="0">
              <a:latin typeface="Arial"/>
              <a:cs typeface="Arial"/>
            </a:endParaRPr>
          </a:p>
          <a:p>
            <a:pPr marL="12700" marR="2326005" indent="458470">
              <a:lnSpc>
                <a:spcPct val="135500"/>
              </a:lnSpc>
            </a:pPr>
            <a:r>
              <a:rPr sz="1100" spc="-5" dirty="0">
                <a:latin typeface="Arial"/>
                <a:cs typeface="Arial"/>
              </a:rPr>
              <a:t>PS_VOUCHER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D,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PS_VENDOR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E,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PS_VENDOR_LOC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 </a:t>
            </a:r>
            <a:r>
              <a:rPr sz="1100" spc="-29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WHERE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A.BANK_SETID</a:t>
            </a:r>
            <a:r>
              <a:rPr sz="1100" dirty="0">
                <a:latin typeface="Arial"/>
                <a:cs typeface="Arial"/>
              </a:rPr>
              <a:t> 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B.BANK_SETID</a:t>
            </a:r>
            <a:endParaRPr sz="1100" dirty="0">
              <a:latin typeface="Arial"/>
              <a:cs typeface="Arial"/>
            </a:endParaRPr>
          </a:p>
          <a:p>
            <a:pPr marL="203200">
              <a:lnSpc>
                <a:spcPct val="100000"/>
              </a:lnSpc>
              <a:spcBef>
                <a:spcPts val="480"/>
              </a:spcBef>
            </a:pPr>
            <a:r>
              <a:rPr sz="1100" spc="-5" dirty="0">
                <a:latin typeface="Arial"/>
                <a:cs typeface="Arial"/>
              </a:rPr>
              <a:t>AND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A.BANK_CD</a:t>
            </a:r>
            <a:r>
              <a:rPr sz="1100" spc="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B.BANK_CD</a:t>
            </a:r>
            <a:endParaRPr sz="1100" dirty="0">
              <a:latin typeface="Arial"/>
              <a:cs typeface="Arial"/>
            </a:endParaRPr>
          </a:p>
          <a:p>
            <a:pPr marL="203200" marR="3050540">
              <a:lnSpc>
                <a:spcPct val="135500"/>
              </a:lnSpc>
            </a:pP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A.BANK_ACCT_KEY</a:t>
            </a:r>
            <a:r>
              <a:rPr sz="1100" spc="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B.BANK_ACCT_KEY </a:t>
            </a:r>
            <a:r>
              <a:rPr sz="1100" spc="-2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A.PYMNT_ID</a:t>
            </a:r>
            <a:r>
              <a:rPr sz="1100" dirty="0">
                <a:latin typeface="Arial"/>
                <a:cs typeface="Arial"/>
              </a:rPr>
              <a:t> 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B.PYMNT_ID</a:t>
            </a:r>
            <a:endParaRPr sz="1100" dirty="0">
              <a:latin typeface="Arial"/>
              <a:cs typeface="Arial"/>
            </a:endParaRPr>
          </a:p>
          <a:p>
            <a:pPr marL="203200" marR="3215005">
              <a:lnSpc>
                <a:spcPct val="135500"/>
              </a:lnSpc>
              <a:spcBef>
                <a:spcPts val="10"/>
              </a:spcBef>
            </a:pP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B.BUSINESS_UNIT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C.BUSINESS_UNIT </a:t>
            </a:r>
            <a:r>
              <a:rPr sz="1100" spc="-2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B.VOUCHER_ID</a:t>
            </a:r>
            <a:r>
              <a:rPr sz="1100" dirty="0">
                <a:latin typeface="Arial"/>
                <a:cs typeface="Arial"/>
              </a:rPr>
              <a:t> =</a:t>
            </a:r>
            <a:r>
              <a:rPr sz="1100" spc="-5" dirty="0">
                <a:latin typeface="Arial"/>
                <a:cs typeface="Arial"/>
              </a:rPr>
              <a:t> C.VOUCHER_ID</a:t>
            </a:r>
            <a:endParaRPr sz="1100" dirty="0">
              <a:latin typeface="Arial"/>
              <a:cs typeface="Arial"/>
            </a:endParaRPr>
          </a:p>
          <a:p>
            <a:pPr marL="203200" marR="3208020">
              <a:lnSpc>
                <a:spcPts val="1800"/>
              </a:lnSpc>
              <a:spcBef>
                <a:spcPts val="130"/>
              </a:spcBef>
            </a:pP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C.BUSINESS_UNIT</a:t>
            </a:r>
            <a:r>
              <a:rPr sz="1100" spc="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D.BUSINESS_UNIT </a:t>
            </a:r>
            <a:r>
              <a:rPr sz="1100" spc="-2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C.VOUCHER_ID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D.VOUCHER_ID</a:t>
            </a:r>
            <a:endParaRPr sz="1100" dirty="0">
              <a:latin typeface="Arial"/>
              <a:cs typeface="Arial"/>
            </a:endParaRPr>
          </a:p>
          <a:p>
            <a:pPr marL="203200">
              <a:lnSpc>
                <a:spcPct val="100000"/>
              </a:lnSpc>
              <a:spcBef>
                <a:spcPts val="325"/>
              </a:spcBef>
            </a:pP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E.VENDOR_ID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D.VENDOR_ID</a:t>
            </a:r>
            <a:endParaRPr sz="1100" dirty="0">
              <a:latin typeface="Arial"/>
              <a:cs typeface="Arial"/>
            </a:endParaRPr>
          </a:p>
          <a:p>
            <a:pPr marL="203200">
              <a:lnSpc>
                <a:spcPct val="100000"/>
              </a:lnSpc>
              <a:spcBef>
                <a:spcPts val="470"/>
              </a:spcBef>
            </a:pP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A.PYMNT_STATUS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'P'</a:t>
            </a:r>
            <a:endParaRPr sz="1100" dirty="0">
              <a:latin typeface="Arial"/>
              <a:cs typeface="Arial"/>
            </a:endParaRPr>
          </a:p>
          <a:p>
            <a:pPr marL="203200" marR="2299970" indent="-635">
              <a:lnSpc>
                <a:spcPct val="135500"/>
              </a:lnSpc>
              <a:spcBef>
                <a:spcPts val="10"/>
              </a:spcBef>
            </a:pP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A.PYMNT_DT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5" dirty="0">
                <a:latin typeface="Arial"/>
                <a:cs typeface="Arial"/>
              </a:rPr>
              <a:t>BETWEEN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'01-01-2020'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'12-31-2020' </a:t>
            </a:r>
            <a:r>
              <a:rPr sz="1100" spc="-2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D.BUSINESS_UNIT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IN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('CAT',‘SNCPY')</a:t>
            </a:r>
            <a:endParaRPr sz="1100" dirty="0">
              <a:latin typeface="Arial"/>
              <a:cs typeface="Arial"/>
            </a:endParaRPr>
          </a:p>
          <a:p>
            <a:pPr marL="203200">
              <a:lnSpc>
                <a:spcPct val="100000"/>
              </a:lnSpc>
              <a:spcBef>
                <a:spcPts val="470"/>
              </a:spcBef>
            </a:pPr>
            <a:r>
              <a:rPr sz="1100" spc="-5" dirty="0">
                <a:latin typeface="Arial"/>
                <a:cs typeface="Arial"/>
              </a:rPr>
              <a:t>AND </a:t>
            </a:r>
            <a:r>
              <a:rPr sz="1100" dirty="0">
                <a:latin typeface="Arial"/>
                <a:cs typeface="Arial"/>
              </a:rPr>
              <a:t>E.SETID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F.SETID</a:t>
            </a:r>
          </a:p>
          <a:p>
            <a:pPr marL="203200" marR="3821429">
              <a:lnSpc>
                <a:spcPct val="135500"/>
              </a:lnSpc>
              <a:spcBef>
                <a:spcPts val="10"/>
              </a:spcBef>
            </a:pP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E.VENDOR_ID</a:t>
            </a:r>
            <a:r>
              <a:rPr sz="1100" dirty="0">
                <a:latin typeface="Arial"/>
                <a:cs typeface="Arial"/>
              </a:rPr>
              <a:t> 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F.VENDOR_ID </a:t>
            </a:r>
            <a:r>
              <a:rPr sz="1100" spc="-2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C.WTHD_CD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&lt;&gt;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F.WTHD_CD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 dirty="0">
              <a:latin typeface="Arial"/>
              <a:cs typeface="Arial"/>
            </a:endParaRPr>
          </a:p>
          <a:p>
            <a:pPr marL="12700" marR="4347845">
              <a:lnSpc>
                <a:spcPct val="135500"/>
              </a:lnSpc>
              <a:spcBef>
                <a:spcPts val="5"/>
              </a:spcBef>
            </a:pPr>
            <a:r>
              <a:rPr sz="1100" spc="-5" dirty="0">
                <a:latin typeface="Arial"/>
                <a:cs typeface="Arial"/>
              </a:rPr>
              <a:t>Estimated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Cost:</a:t>
            </a:r>
            <a:r>
              <a:rPr sz="1100" spc="2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57005 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Estimated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#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of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Rows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Returned: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5404" y="383539"/>
            <a:ext cx="695134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30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Directives</a:t>
            </a:r>
            <a:r>
              <a:rPr spc="-60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spc="-5" dirty="0"/>
              <a:t>Queries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40812" y="1273461"/>
            <a:ext cx="8488680" cy="483108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95580" indent="-148590">
              <a:lnSpc>
                <a:spcPct val="100000"/>
              </a:lnSpc>
              <a:spcBef>
                <a:spcPts val="615"/>
              </a:spcBef>
              <a:buAutoNum type="arabicParenR"/>
              <a:tabLst>
                <a:tab pos="196215" algn="l"/>
              </a:tabLst>
            </a:pPr>
            <a:r>
              <a:rPr sz="1000" spc="-5" dirty="0">
                <a:latin typeface="Arial"/>
                <a:cs typeface="Arial"/>
              </a:rPr>
              <a:t>informix.f: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latin typeface="Arial"/>
                <a:cs typeface="Arial"/>
              </a:rPr>
              <a:t>Filters: informix.f.effdt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-10" dirty="0">
                <a:latin typeface="Arial"/>
                <a:cs typeface="Arial"/>
              </a:rPr>
              <a:t> &lt;subquery&gt;</a:t>
            </a:r>
            <a:endParaRPr sz="1000" dirty="0">
              <a:latin typeface="Arial"/>
              <a:cs typeface="Arial"/>
            </a:endParaRPr>
          </a:p>
          <a:p>
            <a:pPr marL="343535" lvl="1" indent="-190500">
              <a:lnSpc>
                <a:spcPct val="100000"/>
              </a:lnSpc>
              <a:spcBef>
                <a:spcPts val="530"/>
              </a:spcBef>
              <a:buAutoNum type="arabicParenBoth"/>
              <a:tabLst>
                <a:tab pos="343535" algn="l"/>
              </a:tabLst>
            </a:pP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setid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vendor_id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vndr_loc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effdt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(desc)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eff_status</a:t>
            </a:r>
            <a:r>
              <a:rPr sz="1000" spc="5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  <a:p>
            <a:pPr marL="230504" indent="-148590">
              <a:lnSpc>
                <a:spcPct val="100000"/>
              </a:lnSpc>
              <a:spcBef>
                <a:spcPts val="515"/>
              </a:spcBef>
              <a:buAutoNum type="arabicParenR" startAt="2"/>
              <a:tabLst>
                <a:tab pos="231140" algn="l"/>
              </a:tabLst>
            </a:pPr>
            <a:r>
              <a:rPr sz="1000" spc="-5" dirty="0">
                <a:latin typeface="Arial"/>
                <a:cs typeface="Arial"/>
              </a:rPr>
              <a:t>informix.e: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343535" lvl="1" indent="-190500">
              <a:lnSpc>
                <a:spcPct val="100000"/>
              </a:lnSpc>
              <a:spcBef>
                <a:spcPts val="515"/>
              </a:spcBef>
              <a:buAutoNum type="arabicParenBoth"/>
              <a:tabLst>
                <a:tab pos="343535" algn="l"/>
              </a:tabLst>
            </a:pPr>
            <a:r>
              <a:rPr sz="1000" spc="-10" dirty="0">
                <a:latin typeface="Arial"/>
                <a:cs typeface="Arial"/>
              </a:rPr>
              <a:t>Index Keys: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vendor_id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setid</a:t>
            </a:r>
            <a:r>
              <a:rPr sz="1000" spc="5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530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(informix.e.vendor_id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informix.f.vendor_id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informix.e.setid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informix.f.setid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NESTED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LOOP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JOIN</a:t>
            </a:r>
          </a:p>
          <a:p>
            <a:pPr marL="230504" indent="-148590">
              <a:lnSpc>
                <a:spcPct val="100000"/>
              </a:lnSpc>
              <a:spcBef>
                <a:spcPts val="515"/>
              </a:spcBef>
              <a:buAutoNum type="arabicParenR" startAt="3"/>
              <a:tabLst>
                <a:tab pos="231140" algn="l"/>
              </a:tabLst>
            </a:pPr>
            <a:r>
              <a:rPr sz="1000" spc="-5" dirty="0">
                <a:latin typeface="Arial"/>
                <a:cs typeface="Arial"/>
              </a:rPr>
              <a:t>informix.d: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latin typeface="Arial"/>
                <a:cs typeface="Arial"/>
              </a:rPr>
              <a:t>Filters: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informix.d.business_unit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('CAT'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spc="-10" dirty="0">
                <a:latin typeface="Arial"/>
                <a:cs typeface="Arial"/>
              </a:rPr>
              <a:t> ‘SNCPY'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endParaRPr sz="1000" dirty="0">
              <a:latin typeface="Arial"/>
              <a:cs typeface="Arial"/>
            </a:endParaRPr>
          </a:p>
          <a:p>
            <a:pPr marL="343535" lvl="1" indent="-190500">
              <a:lnSpc>
                <a:spcPct val="100000"/>
              </a:lnSpc>
              <a:spcBef>
                <a:spcPts val="530"/>
              </a:spcBef>
              <a:buAutoNum type="arabicParenBoth"/>
              <a:tabLst>
                <a:tab pos="343535" algn="l"/>
              </a:tabLst>
            </a:pP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vendor_id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vendor_setid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entry_status</a:t>
            </a:r>
            <a:r>
              <a:rPr sz="1000" spc="6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515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informix.d.vendor_id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informix.f.vendor_id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NESTED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LOOP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JOIN</a:t>
            </a:r>
            <a:endParaRPr sz="1000" dirty="0">
              <a:latin typeface="Arial"/>
              <a:cs typeface="Arial"/>
            </a:endParaRPr>
          </a:p>
          <a:p>
            <a:pPr marL="230504" indent="-148590">
              <a:lnSpc>
                <a:spcPct val="100000"/>
              </a:lnSpc>
              <a:spcBef>
                <a:spcPts val="515"/>
              </a:spcBef>
              <a:buAutoNum type="arabicParenR" startAt="4"/>
              <a:tabLst>
                <a:tab pos="231140" algn="l"/>
              </a:tabLst>
            </a:pPr>
            <a:r>
              <a:rPr sz="1000" spc="-5" dirty="0">
                <a:latin typeface="Arial"/>
                <a:cs typeface="Arial"/>
              </a:rPr>
              <a:t>informix.c: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530"/>
              </a:spcBef>
            </a:pPr>
            <a:r>
              <a:rPr sz="1000" spc="-5" dirty="0">
                <a:latin typeface="Arial"/>
                <a:cs typeface="Arial"/>
              </a:rPr>
              <a:t>Filters: informix.c.wthd_cd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!=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informix.f.wthd_cd</a:t>
            </a:r>
            <a:endParaRPr sz="1000" dirty="0">
              <a:latin typeface="Arial"/>
              <a:cs typeface="Arial"/>
            </a:endParaRPr>
          </a:p>
          <a:p>
            <a:pPr marL="343535" lvl="1" indent="-191135">
              <a:lnSpc>
                <a:spcPct val="100000"/>
              </a:lnSpc>
              <a:spcBef>
                <a:spcPts val="515"/>
              </a:spcBef>
              <a:buAutoNum type="arabicParenBoth"/>
              <a:tabLst>
                <a:tab pos="344170" algn="l"/>
              </a:tabLst>
            </a:pP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 </a:t>
            </a:r>
            <a:r>
              <a:rPr sz="1000" spc="-10" dirty="0">
                <a:latin typeface="Arial"/>
                <a:cs typeface="Arial"/>
              </a:rPr>
              <a:t>voucher_id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(desc)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voucher_line_num</a:t>
            </a:r>
            <a:r>
              <a:rPr sz="1000" spc="58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520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(informix.c.voucher_id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informix.d.voucher_id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informix.c.business_unit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 informix.d.business_unit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NESTED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LOOP JOIN</a:t>
            </a:r>
            <a:endParaRPr sz="1000" dirty="0">
              <a:latin typeface="Arial"/>
              <a:cs typeface="Arial"/>
            </a:endParaRPr>
          </a:p>
          <a:p>
            <a:pPr marL="230504" indent="-148590">
              <a:lnSpc>
                <a:spcPct val="100000"/>
              </a:lnSpc>
              <a:spcBef>
                <a:spcPts val="525"/>
              </a:spcBef>
              <a:buAutoNum type="arabicParenR" startAt="5"/>
              <a:tabLst>
                <a:tab pos="231140" algn="l"/>
              </a:tabLst>
            </a:pPr>
            <a:r>
              <a:rPr sz="1000" spc="-5" dirty="0">
                <a:latin typeface="Arial"/>
                <a:cs typeface="Arial"/>
              </a:rPr>
              <a:t>informix.b: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342900" lvl="1" indent="-191135">
              <a:lnSpc>
                <a:spcPct val="100000"/>
              </a:lnSpc>
              <a:spcBef>
                <a:spcPts val="515"/>
              </a:spcBef>
              <a:buAutoNum type="arabicParenBoth"/>
              <a:tabLst>
                <a:tab pos="343535" algn="l"/>
              </a:tabLst>
            </a:pP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 </a:t>
            </a:r>
            <a:r>
              <a:rPr sz="1000" spc="-10" dirty="0">
                <a:latin typeface="Arial"/>
                <a:cs typeface="Arial"/>
              </a:rPr>
              <a:t>voucher_id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(desc)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pymnt_id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bank_cd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bank_acct_key</a:t>
            </a:r>
            <a:r>
              <a:rPr sz="1000" spc="5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  <a:p>
            <a:pPr marL="12700" marR="1259840" indent="278765">
              <a:lnSpc>
                <a:spcPts val="1730"/>
              </a:lnSpc>
              <a:spcBef>
                <a:spcPts val="135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(informix.b.voucher_id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informix.c.voucher_id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informix.b.business_unit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informix.d.business_unit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NESTED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LOOP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JOIN</a:t>
            </a:r>
            <a:endParaRPr sz="1000" dirty="0">
              <a:latin typeface="Arial"/>
              <a:cs typeface="Arial"/>
            </a:endParaRPr>
          </a:p>
          <a:p>
            <a:pPr marL="230504" indent="-148590">
              <a:lnSpc>
                <a:spcPct val="100000"/>
              </a:lnSpc>
              <a:spcBef>
                <a:spcPts val="365"/>
              </a:spcBef>
              <a:buAutoNum type="arabicParenR" startAt="6"/>
              <a:tabLst>
                <a:tab pos="231140" algn="l"/>
              </a:tabLst>
            </a:pPr>
            <a:r>
              <a:rPr sz="1000" spc="-5" dirty="0">
                <a:latin typeface="Arial"/>
                <a:cs typeface="Arial"/>
              </a:rPr>
              <a:t>informix.a: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520"/>
              </a:spcBef>
            </a:pPr>
            <a:r>
              <a:rPr sz="1000" spc="-5" dirty="0">
                <a:latin typeface="Arial"/>
                <a:cs typeface="Arial"/>
              </a:rPr>
              <a:t>Filters: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((informix.a.pymnt_dt</a:t>
            </a:r>
            <a:r>
              <a:rPr sz="1000" spc="-10" dirty="0">
                <a:latin typeface="Arial"/>
                <a:cs typeface="Arial"/>
              </a:rPr>
              <a:t> &gt;=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01/01/2020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informix.a.pymnt_status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 'P'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informix.a.pymnt_dt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&lt;=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12/31/2020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342900" lvl="1" indent="-191135">
              <a:lnSpc>
                <a:spcPct val="100000"/>
              </a:lnSpc>
              <a:spcBef>
                <a:spcPts val="975"/>
              </a:spcBef>
              <a:buAutoNum type="arabicParenBoth"/>
              <a:tabLst>
                <a:tab pos="343535" algn="l"/>
              </a:tabLst>
            </a:pP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pymnt_id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(desc) bank_acct_key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bank_cd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bank_setid</a:t>
            </a:r>
            <a:r>
              <a:rPr sz="1000" spc="5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9727" y="6145047"/>
            <a:ext cx="84861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(((informix.a.pymnt_id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informix.b.pymnt_id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informix.a.bank_acct_key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 informix.b.bank_acct_key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informix.a.bank_cd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9509" y="6236501"/>
            <a:ext cx="53701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informix.b.bank_cd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informix.a.bank_setid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informix.b.bank_setid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NESTED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LOOP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JOIN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1944" y="249542"/>
            <a:ext cx="50533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Use</a:t>
            </a:r>
            <a:r>
              <a:rPr sz="3200" spc="-35" dirty="0"/>
              <a:t> </a:t>
            </a:r>
            <a:r>
              <a:rPr sz="3200" spc="-5" dirty="0"/>
              <a:t>of</a:t>
            </a:r>
            <a:r>
              <a:rPr sz="3200" spc="-25" dirty="0"/>
              <a:t> </a:t>
            </a:r>
            <a:r>
              <a:rPr sz="3200" spc="-5" dirty="0"/>
              <a:t>Directives</a:t>
            </a:r>
            <a:r>
              <a:rPr sz="3200" spc="-45" dirty="0"/>
              <a:t> </a:t>
            </a:r>
            <a:r>
              <a:rPr sz="3200" spc="-5" dirty="0"/>
              <a:t>in</a:t>
            </a:r>
            <a:r>
              <a:rPr sz="3200" spc="-15" dirty="0"/>
              <a:t> </a:t>
            </a:r>
            <a:r>
              <a:rPr sz="3200" spc="-5" dirty="0"/>
              <a:t>Queries</a:t>
            </a:r>
            <a:endParaRPr sz="3200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47713" y="650384"/>
            <a:ext cx="5507355" cy="526859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000" b="1" spc="-5" dirty="0">
                <a:latin typeface="Arial"/>
                <a:cs typeface="Arial"/>
              </a:rPr>
              <a:t>QUERY: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000" b="1" spc="-10" dirty="0">
                <a:latin typeface="Arial"/>
                <a:cs typeface="Arial"/>
              </a:rPr>
              <a:t>SELECT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00FF"/>
                </a:solidFill>
                <a:latin typeface="Arial"/>
                <a:cs typeface="Arial"/>
              </a:rPr>
              <a:t>--+ORDERED</a:t>
            </a: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ct val="143000"/>
              </a:lnSpc>
              <a:spcBef>
                <a:spcPts val="15"/>
              </a:spcBef>
            </a:pPr>
            <a:r>
              <a:rPr sz="1000" b="1" spc="-5" dirty="0">
                <a:latin typeface="Arial"/>
                <a:cs typeface="Arial"/>
              </a:rPr>
              <a:t>D.BUSINESS_UNIT,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D.VENDOR_SETID,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E.VENDOR_ID,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E.NAME1,</a:t>
            </a:r>
            <a:r>
              <a:rPr sz="1000" b="1" spc="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E.NAME2,</a:t>
            </a:r>
            <a:r>
              <a:rPr sz="1000" b="1" spc="4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B.VNDR_LOC </a:t>
            </a:r>
            <a:r>
              <a:rPr sz="1000" b="1" spc="-26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FROM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PS_PAYMENT_TBL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25" dirty="0">
                <a:latin typeface="Arial"/>
                <a:cs typeface="Arial"/>
              </a:rPr>
              <a:t>A,</a:t>
            </a:r>
            <a:r>
              <a:rPr sz="1000" b="1" spc="3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PS_PYMNT_VCHR_XREF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B, PS_VOUCHER_LINE</a:t>
            </a:r>
            <a:r>
              <a:rPr sz="1000" b="1" spc="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C,</a:t>
            </a:r>
            <a:endParaRPr sz="1000" dirty="0">
              <a:latin typeface="Arial"/>
              <a:cs typeface="Arial"/>
            </a:endParaRPr>
          </a:p>
          <a:p>
            <a:pPr marL="12700" marR="2040255" indent="175260">
              <a:lnSpc>
                <a:spcPts val="1730"/>
              </a:lnSpc>
              <a:spcBef>
                <a:spcPts val="130"/>
              </a:spcBef>
            </a:pPr>
            <a:r>
              <a:rPr sz="1000" b="1" spc="-5" dirty="0">
                <a:latin typeface="Arial"/>
                <a:cs typeface="Arial"/>
              </a:rPr>
              <a:t>PS_VOUCHER D, PS_VENDOR E, PS_VENDOR_LOC F </a:t>
            </a:r>
            <a:r>
              <a:rPr sz="1000" b="1" spc="-26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WHERE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A.BANK_SETID</a:t>
            </a:r>
            <a:r>
              <a:rPr sz="1000" b="1" spc="4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=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B.BANK_SETID</a:t>
            </a:r>
            <a:endParaRPr sz="1000" dirty="0">
              <a:latin typeface="Arial"/>
              <a:cs typeface="Arial"/>
            </a:endParaRPr>
          </a:p>
          <a:p>
            <a:pPr marL="187960">
              <a:lnSpc>
                <a:spcPct val="100000"/>
              </a:lnSpc>
              <a:spcBef>
                <a:spcPts val="370"/>
              </a:spcBef>
            </a:pP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A.BANK_CD</a:t>
            </a:r>
            <a:r>
              <a:rPr sz="1000" b="1" spc="4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=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B.BANK_CD</a:t>
            </a:r>
            <a:endParaRPr sz="1000" dirty="0">
              <a:latin typeface="Arial"/>
              <a:cs typeface="Arial"/>
            </a:endParaRPr>
          </a:p>
          <a:p>
            <a:pPr marL="187960" marR="2364740">
              <a:lnSpc>
                <a:spcPts val="1730"/>
              </a:lnSpc>
              <a:spcBef>
                <a:spcPts val="130"/>
              </a:spcBef>
            </a:pP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A.BANK_ACCT_KEY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=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B.BANK_ACCT_KEY </a:t>
            </a:r>
            <a:r>
              <a:rPr sz="1000" b="1" spc="-26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4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A.PYMNT_ID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=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B.PYMNT_ID</a:t>
            </a:r>
            <a:endParaRPr sz="1000" dirty="0">
              <a:latin typeface="Arial"/>
              <a:cs typeface="Arial"/>
            </a:endParaRPr>
          </a:p>
          <a:p>
            <a:pPr marL="187960">
              <a:lnSpc>
                <a:spcPct val="100000"/>
              </a:lnSpc>
              <a:spcBef>
                <a:spcPts val="370"/>
              </a:spcBef>
            </a:pP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6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B.BUSINESS_UNIT</a:t>
            </a:r>
            <a:r>
              <a:rPr sz="1000" b="1" spc="5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=</a:t>
            </a:r>
            <a:r>
              <a:rPr sz="1000" b="1" spc="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C.BUSINESS_UNIT</a:t>
            </a:r>
            <a:endParaRPr sz="1000" dirty="0">
              <a:latin typeface="Arial"/>
              <a:cs typeface="Arial"/>
            </a:endParaRPr>
          </a:p>
          <a:p>
            <a:pPr marL="187960">
              <a:lnSpc>
                <a:spcPct val="100000"/>
              </a:lnSpc>
              <a:spcBef>
                <a:spcPts val="515"/>
              </a:spcBef>
            </a:pP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B.VOUCHER_ID =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C.VOUCHER_ID</a:t>
            </a:r>
            <a:endParaRPr sz="1000" dirty="0">
              <a:latin typeface="Arial"/>
              <a:cs typeface="Arial"/>
            </a:endParaRPr>
          </a:p>
          <a:p>
            <a:pPr marL="187960" marR="2577465">
              <a:lnSpc>
                <a:spcPct val="143000"/>
              </a:lnSpc>
              <a:spcBef>
                <a:spcPts val="10"/>
              </a:spcBef>
            </a:pP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6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C.BUSINESS_UNIT</a:t>
            </a:r>
            <a:r>
              <a:rPr sz="1000" b="1" spc="5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=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D.BUSINESS_UNIT </a:t>
            </a:r>
            <a:r>
              <a:rPr sz="1000" b="1" spc="-26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C.VOUCHER_ID</a:t>
            </a:r>
            <a:r>
              <a:rPr sz="1000" b="1" spc="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= D.VOUCHER_ID</a:t>
            </a:r>
            <a:endParaRPr sz="1000" dirty="0">
              <a:latin typeface="Arial"/>
              <a:cs typeface="Arial"/>
            </a:endParaRPr>
          </a:p>
          <a:p>
            <a:pPr marL="187960" marR="3133725">
              <a:lnSpc>
                <a:spcPts val="1730"/>
              </a:lnSpc>
              <a:spcBef>
                <a:spcPts val="135"/>
              </a:spcBef>
            </a:pP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E.VENDOR_ID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=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D.VENDOR_ID </a:t>
            </a:r>
            <a:r>
              <a:rPr sz="1000" b="1" spc="-26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A.PYMNT_STATUS</a:t>
            </a:r>
            <a:r>
              <a:rPr sz="1000" b="1" spc="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= 'P'</a:t>
            </a:r>
            <a:endParaRPr sz="1000" dirty="0">
              <a:latin typeface="Arial"/>
              <a:cs typeface="Arial"/>
            </a:endParaRPr>
          </a:p>
          <a:p>
            <a:pPr marL="187960">
              <a:lnSpc>
                <a:spcPct val="100000"/>
              </a:lnSpc>
              <a:spcBef>
                <a:spcPts val="370"/>
              </a:spcBef>
            </a:pP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A.PYMNT_DT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BETWEEN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'01-01-2020'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4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'12-31-2020'</a:t>
            </a:r>
            <a:endParaRPr sz="1000" dirty="0">
              <a:latin typeface="Arial"/>
              <a:cs typeface="Arial"/>
            </a:endParaRPr>
          </a:p>
          <a:p>
            <a:pPr marL="187960" marR="2722245">
              <a:lnSpc>
                <a:spcPts val="1730"/>
              </a:lnSpc>
              <a:spcBef>
                <a:spcPts val="130"/>
              </a:spcBef>
            </a:pP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D.BUSINESS_UNIT</a:t>
            </a:r>
            <a:r>
              <a:rPr sz="1000" b="1" spc="3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IN ('CAT',‘SNCPY') </a:t>
            </a:r>
            <a:r>
              <a:rPr sz="1000" b="1" spc="-26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4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E.SETID =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F.SETID</a:t>
            </a:r>
            <a:endParaRPr sz="1000" dirty="0">
              <a:latin typeface="Arial"/>
              <a:cs typeface="Arial"/>
            </a:endParaRPr>
          </a:p>
          <a:p>
            <a:pPr marL="187960">
              <a:lnSpc>
                <a:spcPct val="100000"/>
              </a:lnSpc>
              <a:spcBef>
                <a:spcPts val="370"/>
              </a:spcBef>
            </a:pP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E.VENDOR_ID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= F.VENDOR_ID</a:t>
            </a:r>
            <a:endParaRPr sz="1000" dirty="0">
              <a:latin typeface="Arial"/>
              <a:cs typeface="Arial"/>
            </a:endParaRPr>
          </a:p>
          <a:p>
            <a:pPr marL="187960">
              <a:lnSpc>
                <a:spcPct val="100000"/>
              </a:lnSpc>
              <a:spcBef>
                <a:spcPts val="515"/>
              </a:spcBef>
            </a:pPr>
            <a:r>
              <a:rPr sz="1000" b="1" spc="-20" dirty="0">
                <a:latin typeface="Arial"/>
                <a:cs typeface="Arial"/>
              </a:rPr>
              <a:t>AND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C.WTHD_CD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&lt;&gt;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F.WTHD_CD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Arial"/>
              <a:cs typeface="Arial"/>
            </a:endParaRPr>
          </a:p>
          <a:p>
            <a:pPr marL="12700" marR="3921760">
              <a:lnSpc>
                <a:spcPct val="143000"/>
              </a:lnSpc>
            </a:pPr>
            <a:r>
              <a:rPr sz="1000" b="1" spc="-5" dirty="0">
                <a:latin typeface="Arial"/>
                <a:cs typeface="Arial"/>
              </a:rPr>
              <a:t>DIRECTIVES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FOLLOWED: </a:t>
            </a:r>
            <a:r>
              <a:rPr sz="1000" b="1" spc="-26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ORDERED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00" b="1" spc="-5" dirty="0">
                <a:latin typeface="Arial"/>
                <a:cs typeface="Arial"/>
              </a:rPr>
              <a:t>DIRECTIVES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NOT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FOLLOWED: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0945" y="6177326"/>
            <a:ext cx="18903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(Cost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of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Original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Query: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57005)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47713" y="6109653"/>
            <a:ext cx="2004060" cy="464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4000"/>
              </a:lnSpc>
              <a:spcBef>
                <a:spcPts val="100"/>
              </a:spcBef>
            </a:pPr>
            <a:r>
              <a:rPr sz="1000" b="1" spc="-5" dirty="0">
                <a:latin typeface="Arial"/>
                <a:cs typeface="Arial"/>
              </a:rPr>
              <a:t>Estimated</a:t>
            </a:r>
            <a:r>
              <a:rPr sz="1000" b="1" spc="26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Cost:</a:t>
            </a:r>
            <a:r>
              <a:rPr sz="1000" b="1" spc="27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70888 </a:t>
            </a:r>
            <a:r>
              <a:rPr sz="1000" b="1" spc="-5" dirty="0">
                <a:latin typeface="Arial"/>
                <a:cs typeface="Arial"/>
              </a:rPr>
              <a:t> Estimated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#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of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Rows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Returned: 1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5404" y="383539"/>
            <a:ext cx="695134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30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Directives</a:t>
            </a:r>
            <a:r>
              <a:rPr spc="-60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spc="-5" dirty="0"/>
              <a:t>Queries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2171" y="1423675"/>
            <a:ext cx="5370830" cy="177228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60020" indent="-147955">
              <a:lnSpc>
                <a:spcPct val="100000"/>
              </a:lnSpc>
              <a:spcBef>
                <a:spcPts val="615"/>
              </a:spcBef>
              <a:buAutoNum type="arabicParenR"/>
              <a:tabLst>
                <a:tab pos="160655" algn="l"/>
              </a:tabLst>
            </a:pPr>
            <a:r>
              <a:rPr sz="1000" b="1" spc="-5" dirty="0">
                <a:latin typeface="Arial"/>
                <a:cs typeface="Arial"/>
              </a:rPr>
              <a:t>informix.a: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INDEX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515"/>
              </a:spcBef>
            </a:pPr>
            <a:r>
              <a:rPr sz="1000" b="1" spc="-5" dirty="0">
                <a:latin typeface="Arial"/>
                <a:cs typeface="Arial"/>
              </a:rPr>
              <a:t>Filters: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informix.a.pymnt_status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=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'P'</a:t>
            </a:r>
            <a:endParaRPr sz="1000" dirty="0">
              <a:latin typeface="Arial"/>
              <a:cs typeface="Arial"/>
            </a:endParaRPr>
          </a:p>
          <a:p>
            <a:pPr marL="291465" marR="5080" lvl="1" indent="-139065">
              <a:lnSpc>
                <a:spcPct val="143000"/>
              </a:lnSpc>
              <a:spcBef>
                <a:spcPts val="15"/>
              </a:spcBef>
              <a:buAutoNum type="arabicParenBoth"/>
              <a:tabLst>
                <a:tab pos="343535" algn="l"/>
              </a:tabLst>
            </a:pPr>
            <a:r>
              <a:rPr sz="1000" b="1" spc="-5" dirty="0">
                <a:latin typeface="Arial"/>
                <a:cs typeface="Arial"/>
              </a:rPr>
              <a:t>Index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Keys: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pymnt_dt</a:t>
            </a:r>
            <a:r>
              <a:rPr sz="1000" b="1" spc="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name1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remit_setid currency_pymnt</a:t>
            </a:r>
            <a:r>
              <a:rPr sz="1000" b="1" spc="7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(Serial,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fragments: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ALL) </a:t>
            </a:r>
            <a:r>
              <a:rPr sz="1000" b="1" spc="-26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Lower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Index Filter: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informix.a.pymnt_dt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&gt;=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01/01/2020</a:t>
            </a:r>
            <a:endParaRPr sz="1000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515"/>
              </a:spcBef>
            </a:pPr>
            <a:r>
              <a:rPr sz="1000" b="1" spc="-5" dirty="0">
                <a:latin typeface="Arial"/>
                <a:cs typeface="Arial"/>
              </a:rPr>
              <a:t>Upper Index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Filter: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informix.a.pymnt_dt</a:t>
            </a:r>
            <a:r>
              <a:rPr sz="1000" b="1" spc="-10" dirty="0">
                <a:latin typeface="Arial"/>
                <a:cs typeface="Arial"/>
              </a:rPr>
              <a:t> &lt;=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12/31/2020</a:t>
            </a:r>
            <a:endParaRPr sz="1000" dirty="0">
              <a:latin typeface="Arial"/>
              <a:cs typeface="Arial"/>
            </a:endParaRPr>
          </a:p>
          <a:p>
            <a:pPr marL="230504" indent="-148590">
              <a:lnSpc>
                <a:spcPct val="100000"/>
              </a:lnSpc>
              <a:spcBef>
                <a:spcPts val="530"/>
              </a:spcBef>
              <a:buAutoNum type="arabicParenR" startAt="2"/>
              <a:tabLst>
                <a:tab pos="231140" algn="l"/>
              </a:tabLst>
            </a:pPr>
            <a:r>
              <a:rPr sz="1000" spc="-5" dirty="0">
                <a:latin typeface="Arial"/>
                <a:cs typeface="Arial"/>
              </a:rPr>
              <a:t>informix.b: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latin typeface="Arial"/>
                <a:cs typeface="Arial"/>
              </a:rPr>
              <a:t>Filters: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informix.b.business_unit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('CAT'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spc="-10" dirty="0">
                <a:latin typeface="Arial"/>
                <a:cs typeface="Arial"/>
              </a:rPr>
              <a:t> ‘SNCPY'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endParaRPr sz="1000" dirty="0">
              <a:latin typeface="Arial"/>
              <a:cs typeface="Arial"/>
            </a:endParaRPr>
          </a:p>
          <a:p>
            <a:pPr marL="342900" lvl="1" indent="-191135">
              <a:lnSpc>
                <a:spcPct val="100000"/>
              </a:lnSpc>
              <a:spcBef>
                <a:spcPts val="515"/>
              </a:spcBef>
              <a:buAutoNum type="arabicParenBoth"/>
              <a:tabLst>
                <a:tab pos="343535" algn="l"/>
              </a:tabLst>
            </a:pP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bank_setid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bank_cd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bank_acct_key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pymnt_id</a:t>
            </a:r>
            <a:r>
              <a:rPr sz="1000" spc="57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1086" y="3237950"/>
            <a:ext cx="83832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(((informix.a.pymnt_id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informix.b.pymnt_id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informix.a.bank_acct_key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 informix.b.bank_acct_key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informix.a.bank_cd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2374" y="3263248"/>
            <a:ext cx="5638800" cy="67945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70815">
              <a:lnSpc>
                <a:spcPct val="100000"/>
              </a:lnSpc>
              <a:spcBef>
                <a:spcPts val="615"/>
              </a:spcBef>
            </a:pPr>
            <a:r>
              <a:rPr sz="1000" spc="-5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informix.b.bank_cd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informix.a.bank_setid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informix.b.bank_setid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NESTED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LOOP JOIN</a:t>
            </a:r>
            <a:endParaRPr sz="1000" dirty="0">
              <a:latin typeface="Arial"/>
              <a:cs typeface="Arial"/>
            </a:endParaRPr>
          </a:p>
          <a:p>
            <a:pPr marL="160020" indent="-147955">
              <a:lnSpc>
                <a:spcPct val="100000"/>
              </a:lnSpc>
              <a:spcBef>
                <a:spcPts val="515"/>
              </a:spcBef>
              <a:buAutoNum type="arabicParenR" startAt="3"/>
              <a:tabLst>
                <a:tab pos="160655" algn="l"/>
              </a:tabLst>
            </a:pPr>
            <a:r>
              <a:rPr sz="1000" spc="-5" dirty="0">
                <a:latin typeface="Arial"/>
                <a:cs typeface="Arial"/>
              </a:rPr>
              <a:t>informix.c: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273050" lvl="1" indent="-191135">
              <a:lnSpc>
                <a:spcPct val="100000"/>
              </a:lnSpc>
              <a:spcBef>
                <a:spcPts val="520"/>
              </a:spcBef>
              <a:buAutoNum type="arabicParenBoth"/>
              <a:tabLst>
                <a:tab pos="273685" algn="l"/>
              </a:tabLst>
            </a:pP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business_unit </a:t>
            </a:r>
            <a:r>
              <a:rPr sz="1000" spc="-10" dirty="0">
                <a:latin typeface="Arial"/>
                <a:cs typeface="Arial"/>
              </a:rPr>
              <a:t>voucher_id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(desc)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voucher_line_num</a:t>
            </a:r>
            <a:r>
              <a:rPr sz="1000" spc="58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2121" y="3918603"/>
            <a:ext cx="8430260" cy="242760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221615">
              <a:lnSpc>
                <a:spcPct val="100000"/>
              </a:lnSpc>
              <a:spcBef>
                <a:spcPts val="615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(informix.b.voucher_id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informix.c.voucher_id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informix.b.business_unit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informix.c.business_unit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NESTED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LOOP JOIN</a:t>
            </a:r>
            <a:endParaRPr sz="1000" dirty="0">
              <a:latin typeface="Arial"/>
              <a:cs typeface="Arial"/>
            </a:endParaRPr>
          </a:p>
          <a:p>
            <a:pPr marL="160655" indent="-148590">
              <a:lnSpc>
                <a:spcPct val="100000"/>
              </a:lnSpc>
              <a:spcBef>
                <a:spcPts val="515"/>
              </a:spcBef>
              <a:buAutoNum type="arabicParenR" startAt="4"/>
              <a:tabLst>
                <a:tab pos="161290" algn="l"/>
              </a:tabLst>
            </a:pPr>
            <a:r>
              <a:rPr sz="1000" spc="-5" dirty="0">
                <a:latin typeface="Arial"/>
                <a:cs typeface="Arial"/>
              </a:rPr>
              <a:t>informix.d: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273050" lvl="1" indent="-191135">
              <a:lnSpc>
                <a:spcPct val="100000"/>
              </a:lnSpc>
              <a:spcBef>
                <a:spcPts val="520"/>
              </a:spcBef>
              <a:buAutoNum type="arabicParenBoth"/>
              <a:tabLst>
                <a:tab pos="273685" algn="l"/>
              </a:tabLst>
            </a:pP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voucher_id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(desc) business_unit </a:t>
            </a:r>
            <a:r>
              <a:rPr sz="1000" spc="-10" dirty="0">
                <a:latin typeface="Arial"/>
                <a:cs typeface="Arial"/>
              </a:rPr>
              <a:t>invoice_id</a:t>
            </a:r>
            <a:r>
              <a:rPr sz="1000" spc="59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  <a:p>
            <a:pPr marL="221615">
              <a:lnSpc>
                <a:spcPct val="100000"/>
              </a:lnSpc>
              <a:spcBef>
                <a:spcPts val="525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(informix.b.voucher_id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informix.d.voucher_id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informix.b.business_unit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informix.d.business_unit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NESTED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LOOP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JOIN</a:t>
            </a:r>
            <a:endParaRPr sz="1000" dirty="0">
              <a:latin typeface="Arial"/>
              <a:cs typeface="Arial"/>
            </a:endParaRPr>
          </a:p>
          <a:p>
            <a:pPr marL="160020" indent="-147955">
              <a:lnSpc>
                <a:spcPct val="100000"/>
              </a:lnSpc>
              <a:spcBef>
                <a:spcPts val="515"/>
              </a:spcBef>
              <a:buAutoNum type="arabicParenR" startAt="5"/>
              <a:tabLst>
                <a:tab pos="160655" algn="l"/>
              </a:tabLst>
            </a:pPr>
            <a:r>
              <a:rPr sz="1000" spc="-5" dirty="0">
                <a:latin typeface="Arial"/>
                <a:cs typeface="Arial"/>
              </a:rPr>
              <a:t>informix.e: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273050" lvl="1" indent="-191135">
              <a:lnSpc>
                <a:spcPct val="100000"/>
              </a:lnSpc>
              <a:spcBef>
                <a:spcPts val="520"/>
              </a:spcBef>
              <a:buAutoNum type="arabicParenBoth"/>
              <a:tabLst>
                <a:tab pos="273685" algn="l"/>
              </a:tabLst>
            </a:pPr>
            <a:r>
              <a:rPr sz="1000" spc="-10" dirty="0">
                <a:latin typeface="Arial"/>
                <a:cs typeface="Arial"/>
              </a:rPr>
              <a:t>Index Keys: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vendor_id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setid</a:t>
            </a:r>
            <a:r>
              <a:rPr sz="1000" spc="5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  <a:p>
            <a:pPr marL="220979">
              <a:lnSpc>
                <a:spcPct val="100000"/>
              </a:lnSpc>
              <a:spcBef>
                <a:spcPts val="525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 Filter: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informix.e.vendor_id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informix.d.vendor_id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NESTED LOOP JOIN</a:t>
            </a:r>
            <a:endParaRPr sz="1000" dirty="0">
              <a:latin typeface="Arial"/>
              <a:cs typeface="Arial"/>
            </a:endParaRPr>
          </a:p>
          <a:p>
            <a:pPr marL="160020" indent="-147955">
              <a:lnSpc>
                <a:spcPct val="100000"/>
              </a:lnSpc>
              <a:spcBef>
                <a:spcPts val="515"/>
              </a:spcBef>
              <a:buAutoNum type="arabicParenR" startAt="6"/>
              <a:tabLst>
                <a:tab pos="160655" algn="l"/>
              </a:tabLst>
            </a:pPr>
            <a:r>
              <a:rPr sz="1000" spc="-5" dirty="0">
                <a:latin typeface="Arial"/>
                <a:cs typeface="Arial"/>
              </a:rPr>
              <a:t>informix.f: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INDEX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PATH</a:t>
            </a:r>
            <a:endParaRPr sz="1000" dirty="0">
              <a:latin typeface="Arial"/>
              <a:cs typeface="Arial"/>
            </a:endParaRPr>
          </a:p>
          <a:p>
            <a:pPr marL="220979">
              <a:lnSpc>
                <a:spcPct val="100000"/>
              </a:lnSpc>
              <a:spcBef>
                <a:spcPts val="520"/>
              </a:spcBef>
            </a:pPr>
            <a:r>
              <a:rPr sz="1000" spc="-5" dirty="0">
                <a:latin typeface="Arial"/>
                <a:cs typeface="Arial"/>
              </a:rPr>
              <a:t>Filters: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(informix.c.wthd_cd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!=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informix.f.wthd_cd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informix.f.effdt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&lt;subquery&gt;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endParaRPr sz="1000" dirty="0">
              <a:latin typeface="Arial"/>
              <a:cs typeface="Arial"/>
            </a:endParaRPr>
          </a:p>
          <a:p>
            <a:pPr marL="273050" lvl="1" indent="-191135">
              <a:lnSpc>
                <a:spcPct val="100000"/>
              </a:lnSpc>
              <a:spcBef>
                <a:spcPts val="525"/>
              </a:spcBef>
              <a:buAutoNum type="arabicParenBoth"/>
              <a:tabLst>
                <a:tab pos="273685" algn="l"/>
              </a:tabLst>
            </a:pP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Keys: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setid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vendor_id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vndr_loc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effdt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(desc)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eff_status</a:t>
            </a:r>
            <a:r>
              <a:rPr sz="1000" spc="5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(Serial,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fragments: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ALL)</a:t>
            </a:r>
            <a:endParaRPr sz="1000" dirty="0">
              <a:latin typeface="Arial"/>
              <a:cs typeface="Arial"/>
            </a:endParaRPr>
          </a:p>
          <a:p>
            <a:pPr marL="220979">
              <a:lnSpc>
                <a:spcPct val="100000"/>
              </a:lnSpc>
              <a:spcBef>
                <a:spcPts val="515"/>
              </a:spcBef>
            </a:pPr>
            <a:r>
              <a:rPr sz="1000" spc="-10" dirty="0">
                <a:latin typeface="Arial"/>
                <a:cs typeface="Arial"/>
              </a:rPr>
              <a:t>Lower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Index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Filter: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(informix.e.vendor_id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informix.f.vendor_id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informix.e.setid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informix.f.setid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)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NESTED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LOOP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JOIN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7016" y="48260"/>
            <a:ext cx="5030470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94005">
              <a:lnSpc>
                <a:spcPct val="100000"/>
              </a:lnSpc>
              <a:spcBef>
                <a:spcPts val="100"/>
              </a:spcBef>
              <a:tabLst>
                <a:tab pos="2077085" algn="l"/>
                <a:tab pos="3710940" algn="l"/>
              </a:tabLst>
            </a:pPr>
            <a:r>
              <a:rPr dirty="0"/>
              <a:t>Use</a:t>
            </a:r>
            <a:r>
              <a:rPr spc="-10" dirty="0"/>
              <a:t> </a:t>
            </a:r>
            <a:r>
              <a:rPr spc="-5" dirty="0"/>
              <a:t>of	Substrings </a:t>
            </a:r>
            <a:r>
              <a:rPr dirty="0"/>
              <a:t> B</a:t>
            </a:r>
            <a:r>
              <a:rPr spc="-5" dirty="0"/>
              <a:t>e</a:t>
            </a:r>
            <a:r>
              <a:rPr spc="5" dirty="0"/>
              <a:t>s</a:t>
            </a:r>
            <a:r>
              <a:rPr dirty="0"/>
              <a:t>t</a:t>
            </a:r>
            <a:r>
              <a:rPr spc="-10" dirty="0"/>
              <a:t> </a:t>
            </a:r>
            <a:r>
              <a:rPr spc="5" dirty="0"/>
              <a:t>i</a:t>
            </a:r>
            <a:r>
              <a:rPr spc="-5" dirty="0"/>
              <a:t>nde</a:t>
            </a:r>
            <a:r>
              <a:rPr dirty="0"/>
              <a:t>x</a:t>
            </a:r>
            <a:r>
              <a:rPr spc="-10" dirty="0"/>
              <a:t> </a:t>
            </a:r>
            <a:r>
              <a:rPr spc="-5" dirty="0"/>
              <a:t>no</a:t>
            </a:r>
            <a:r>
              <a:rPr dirty="0"/>
              <a:t>t	</a:t>
            </a:r>
            <a:r>
              <a:rPr spc="-5" dirty="0"/>
              <a:t>U</a:t>
            </a:r>
            <a:r>
              <a:rPr spc="5" dirty="0"/>
              <a:t>s</a:t>
            </a:r>
            <a:r>
              <a:rPr spc="-5" dirty="0"/>
              <a:t>ed</a:t>
            </a:r>
          </a:p>
        </p:txBody>
      </p:sp>
      <p:sp>
        <p:nvSpPr>
          <p:cNvPr id="3" name="object 3"/>
          <p:cNvSpPr/>
          <p:nvPr/>
        </p:nvSpPr>
        <p:spPr>
          <a:xfrm>
            <a:off x="1165231" y="2083058"/>
            <a:ext cx="328930" cy="0"/>
          </a:xfrm>
          <a:custGeom>
            <a:avLst/>
            <a:gdLst/>
            <a:ahLst/>
            <a:cxnLst/>
            <a:rect l="l" t="t" r="r" b="b"/>
            <a:pathLst>
              <a:path w="328930">
                <a:moveTo>
                  <a:pt x="0" y="0"/>
                </a:moveTo>
                <a:lnTo>
                  <a:pt x="328854" y="0"/>
                </a:lnTo>
              </a:path>
            </a:pathLst>
          </a:custGeom>
          <a:ln w="1448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127131" y="1702988"/>
            <a:ext cx="8747125" cy="42754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"/>
                <a:cs typeface="Arial"/>
              </a:rPr>
              <a:t>QUERY: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 dirty="0">
              <a:latin typeface="Arial"/>
              <a:cs typeface="Arial"/>
            </a:endParaRPr>
          </a:p>
          <a:p>
            <a:pPr marL="38100" marR="5342255">
              <a:lnSpc>
                <a:spcPct val="124100"/>
              </a:lnSpc>
            </a:pPr>
            <a:r>
              <a:rPr sz="1300" spc="-5" dirty="0">
                <a:latin typeface="Arial"/>
                <a:cs typeface="Arial"/>
              </a:rPr>
              <a:t>SELECT</a:t>
            </a:r>
            <a:r>
              <a:rPr sz="1300" spc="-9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ACLNL.</a:t>
            </a:r>
            <a:r>
              <a:rPr sz="1300" spc="-20" dirty="0">
                <a:latin typeface="Arial"/>
                <a:cs typeface="Arial"/>
              </a:rPr>
              <a:t>M</a:t>
            </a:r>
            <a:r>
              <a:rPr sz="1300" spc="-5" dirty="0">
                <a:latin typeface="Arial"/>
                <a:cs typeface="Arial"/>
              </a:rPr>
              <a:t>ONE</a:t>
            </a:r>
            <a:r>
              <a:rPr sz="1300" spc="-90" dirty="0">
                <a:latin typeface="Arial"/>
                <a:cs typeface="Arial"/>
              </a:rPr>
              <a:t>T</a:t>
            </a:r>
            <a:r>
              <a:rPr sz="1300" spc="-5" dirty="0">
                <a:latin typeface="Arial"/>
                <a:cs typeface="Arial"/>
              </a:rPr>
              <a:t>A</a:t>
            </a:r>
            <a:r>
              <a:rPr sz="1300" spc="-30" dirty="0">
                <a:latin typeface="Arial"/>
                <a:cs typeface="Arial"/>
              </a:rPr>
              <a:t>R</a:t>
            </a:r>
            <a:r>
              <a:rPr sz="1300" spc="-20" dirty="0">
                <a:latin typeface="Arial"/>
                <a:cs typeface="Arial"/>
              </a:rPr>
              <a:t>Y</a:t>
            </a:r>
            <a:r>
              <a:rPr sz="1300" spc="-10" dirty="0">
                <a:latin typeface="Arial"/>
                <a:cs typeface="Arial"/>
              </a:rPr>
              <a:t>_</a:t>
            </a:r>
            <a:r>
              <a:rPr sz="1300" spc="5" dirty="0">
                <a:latin typeface="Arial"/>
                <a:cs typeface="Arial"/>
              </a:rPr>
              <a:t>A</a:t>
            </a:r>
            <a:r>
              <a:rPr sz="1300" spc="-20" dirty="0">
                <a:latin typeface="Arial"/>
                <a:cs typeface="Arial"/>
              </a:rPr>
              <a:t>M</a:t>
            </a:r>
            <a:r>
              <a:rPr sz="1300" spc="-5" dirty="0">
                <a:latin typeface="Arial"/>
                <a:cs typeface="Arial"/>
              </a:rPr>
              <a:t>OUNT  FROM PS_CM_ACCTG_LINE </a:t>
            </a:r>
            <a:r>
              <a:rPr sz="1300" spc="-10" dirty="0">
                <a:latin typeface="Arial"/>
                <a:cs typeface="Arial"/>
              </a:rPr>
              <a:t>ACLNL 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W</a:t>
            </a:r>
            <a:r>
              <a:rPr sz="1300" spc="-10" dirty="0">
                <a:latin typeface="Arial"/>
                <a:cs typeface="Arial"/>
              </a:rPr>
              <a:t>HER</a:t>
            </a:r>
            <a:r>
              <a:rPr sz="1300" spc="-5" dirty="0">
                <a:latin typeface="Arial"/>
                <a:cs typeface="Arial"/>
              </a:rPr>
              <a:t>E</a:t>
            </a:r>
            <a:r>
              <a:rPr sz="1300" spc="-1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ACLNL.BUSINESS</a:t>
            </a:r>
            <a:r>
              <a:rPr sz="1300" spc="-10" dirty="0">
                <a:latin typeface="Arial"/>
                <a:cs typeface="Arial"/>
              </a:rPr>
              <a:t>_UNI</a:t>
            </a:r>
            <a:r>
              <a:rPr sz="1300" spc="-5" dirty="0">
                <a:latin typeface="Arial"/>
                <a:cs typeface="Arial"/>
              </a:rPr>
              <a:t>T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‘ABCDE'  </a:t>
            </a:r>
            <a:r>
              <a:rPr sz="1300" spc="-5" dirty="0">
                <a:latin typeface="Arial"/>
                <a:cs typeface="Arial"/>
              </a:rPr>
              <a:t>AND</a:t>
            </a:r>
            <a:r>
              <a:rPr sz="1300" spc="-7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ACLNL.PRODUCTION_ID</a:t>
            </a:r>
            <a:r>
              <a:rPr sz="1300" spc="4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 </a:t>
            </a:r>
            <a:r>
              <a:rPr sz="1300" spc="-10" dirty="0">
                <a:latin typeface="Arial"/>
                <a:cs typeface="Arial"/>
              </a:rPr>
              <a:t>'12334'</a:t>
            </a:r>
            <a:endParaRPr sz="1300" dirty="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85"/>
              </a:spcBef>
            </a:pPr>
            <a:r>
              <a:rPr sz="1300" b="1" spc="-20" dirty="0">
                <a:latin typeface="Arial"/>
                <a:cs typeface="Arial"/>
              </a:rPr>
              <a:t>AND</a:t>
            </a:r>
            <a:r>
              <a:rPr sz="1300" b="1" spc="3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SUBSTR(ACLNL.ACCOUNT,1,3)</a:t>
            </a:r>
            <a:r>
              <a:rPr sz="1300" b="1" spc="5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IN</a:t>
            </a:r>
            <a:r>
              <a:rPr sz="1300" b="1" spc="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(</a:t>
            </a:r>
            <a:r>
              <a:rPr sz="1300" b="1" spc="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'085'</a:t>
            </a:r>
            <a:r>
              <a:rPr sz="1300" b="1" spc="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,</a:t>
            </a:r>
            <a:r>
              <a:rPr sz="1300" b="1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'334',</a:t>
            </a:r>
            <a:r>
              <a:rPr sz="1300" b="1" spc="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'072'</a:t>
            </a:r>
            <a:r>
              <a:rPr sz="1300" b="1" spc="2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)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 dirty="0">
              <a:latin typeface="Arial"/>
              <a:cs typeface="Arial"/>
            </a:endParaRPr>
          </a:p>
          <a:p>
            <a:pPr marL="38100" marR="6273800">
              <a:lnSpc>
                <a:spcPct val="124600"/>
              </a:lnSpc>
            </a:pPr>
            <a:r>
              <a:rPr sz="1300" spc="-5" dirty="0">
                <a:latin typeface="Arial"/>
                <a:cs typeface="Arial"/>
              </a:rPr>
              <a:t>Estimated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Cost:</a:t>
            </a:r>
            <a:r>
              <a:rPr sz="1300" spc="35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49722 </a:t>
            </a:r>
            <a:r>
              <a:rPr sz="1300" spc="-5" dirty="0">
                <a:latin typeface="Arial"/>
                <a:cs typeface="Arial"/>
              </a:rPr>
              <a:t> Estimated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#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of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Rows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Returned: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1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 dirty="0">
              <a:latin typeface="Arial"/>
              <a:cs typeface="Arial"/>
            </a:endParaRPr>
          </a:p>
          <a:p>
            <a:pPr marL="322580" indent="-193675">
              <a:lnSpc>
                <a:spcPct val="100000"/>
              </a:lnSpc>
              <a:buAutoNum type="arabicParenR"/>
              <a:tabLst>
                <a:tab pos="323215" algn="l"/>
              </a:tabLst>
            </a:pPr>
            <a:r>
              <a:rPr sz="1300" spc="-5" dirty="0">
                <a:latin typeface="Arial"/>
                <a:cs typeface="Arial"/>
              </a:rPr>
              <a:t>informix.aclnl:</a:t>
            </a:r>
            <a:r>
              <a:rPr sz="1300" spc="3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INDEX </a:t>
            </a:r>
            <a:r>
              <a:rPr sz="1300" spc="-55" dirty="0">
                <a:latin typeface="Arial"/>
                <a:cs typeface="Arial"/>
              </a:rPr>
              <a:t>PATH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rabicParenR"/>
            </a:pPr>
            <a:endParaRPr sz="2000" dirty="0">
              <a:latin typeface="Arial"/>
              <a:cs typeface="Arial"/>
            </a:endParaRPr>
          </a:p>
          <a:p>
            <a:pPr marL="266700">
              <a:lnSpc>
                <a:spcPct val="100000"/>
              </a:lnSpc>
            </a:pPr>
            <a:r>
              <a:rPr sz="1950" spc="-7" baseline="-40598" dirty="0">
                <a:latin typeface="Arial"/>
                <a:cs typeface="Arial"/>
              </a:rPr>
              <a:t>))</a:t>
            </a:r>
            <a:r>
              <a:rPr sz="1950" spc="-179" baseline="-40598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Filters: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(informix.aclnl.production_id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'12334'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AND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SUBSTR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(informix.aclnl.account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,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1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,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3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)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('085'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,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'334'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,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'072'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Arial"/>
              <a:cs typeface="Arial"/>
            </a:endParaRPr>
          </a:p>
          <a:p>
            <a:pPr marL="406400" marR="72390" lvl="1" indent="-184785">
              <a:lnSpc>
                <a:spcPct val="123900"/>
              </a:lnSpc>
              <a:buAutoNum type="arabicParenBoth"/>
              <a:tabLst>
                <a:tab pos="471170" algn="l"/>
                <a:tab pos="6929120" algn="l"/>
              </a:tabLst>
            </a:pP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Keys: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business_unit</a:t>
            </a:r>
            <a:r>
              <a:rPr sz="1300" spc="6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cm_book</a:t>
            </a:r>
            <a:r>
              <a:rPr sz="1300" spc="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gl_distrib_status</a:t>
            </a:r>
            <a:r>
              <a:rPr sz="1300" spc="6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budget_hdr_status</a:t>
            </a:r>
            <a:r>
              <a:rPr sz="1300" spc="8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cm_iu_status	(Serial,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fragments: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ALL) </a:t>
            </a:r>
            <a:r>
              <a:rPr sz="1300" spc="-35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Lower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Filter: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informix.aclnl.business_unit</a:t>
            </a:r>
            <a:r>
              <a:rPr sz="1300" spc="5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‘ABCDE'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8176" y="274993"/>
            <a:ext cx="627253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Resolution</a:t>
            </a:r>
            <a:r>
              <a:rPr spc="-50" dirty="0"/>
              <a:t> </a:t>
            </a:r>
            <a:r>
              <a:rPr dirty="0"/>
              <a:t>for</a:t>
            </a:r>
            <a:r>
              <a:rPr spc="-35" dirty="0"/>
              <a:t> </a:t>
            </a:r>
            <a:r>
              <a:rPr spc="-5" dirty="0"/>
              <a:t>Substrings</a:t>
            </a:r>
          </a:p>
        </p:txBody>
      </p:sp>
      <p:sp>
        <p:nvSpPr>
          <p:cNvPr id="3" name="object 3"/>
          <p:cNvSpPr/>
          <p:nvPr/>
        </p:nvSpPr>
        <p:spPr>
          <a:xfrm>
            <a:off x="1379150" y="1638707"/>
            <a:ext cx="328930" cy="0"/>
          </a:xfrm>
          <a:custGeom>
            <a:avLst/>
            <a:gdLst/>
            <a:ahLst/>
            <a:cxnLst/>
            <a:rect l="l" t="t" r="r" b="b"/>
            <a:pathLst>
              <a:path w="328930">
                <a:moveTo>
                  <a:pt x="0" y="0"/>
                </a:moveTo>
                <a:lnTo>
                  <a:pt x="328854" y="0"/>
                </a:lnTo>
              </a:path>
            </a:pathLst>
          </a:custGeom>
          <a:ln w="1448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366450" y="1258638"/>
            <a:ext cx="7481570" cy="4894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"/>
                <a:cs typeface="Arial"/>
              </a:rPr>
              <a:t>QUERY: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 dirty="0">
              <a:latin typeface="Arial"/>
              <a:cs typeface="Arial"/>
            </a:endParaRPr>
          </a:p>
          <a:p>
            <a:pPr marL="12700" marR="4102100">
              <a:lnSpc>
                <a:spcPct val="124200"/>
              </a:lnSpc>
            </a:pPr>
            <a:r>
              <a:rPr sz="1300" spc="-5" dirty="0">
                <a:latin typeface="Arial"/>
                <a:cs typeface="Arial"/>
              </a:rPr>
              <a:t>SELECT</a:t>
            </a:r>
            <a:r>
              <a:rPr sz="1300" spc="-9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ACLNL.</a:t>
            </a:r>
            <a:r>
              <a:rPr sz="1300" spc="-20" dirty="0">
                <a:latin typeface="Arial"/>
                <a:cs typeface="Arial"/>
              </a:rPr>
              <a:t>M</a:t>
            </a:r>
            <a:r>
              <a:rPr sz="1300" spc="-5" dirty="0">
                <a:latin typeface="Arial"/>
                <a:cs typeface="Arial"/>
              </a:rPr>
              <a:t>ONE</a:t>
            </a:r>
            <a:r>
              <a:rPr sz="1300" spc="-90" dirty="0">
                <a:latin typeface="Arial"/>
                <a:cs typeface="Arial"/>
              </a:rPr>
              <a:t>T</a:t>
            </a:r>
            <a:r>
              <a:rPr sz="1300" spc="-5" dirty="0">
                <a:latin typeface="Arial"/>
                <a:cs typeface="Arial"/>
              </a:rPr>
              <a:t>A</a:t>
            </a:r>
            <a:r>
              <a:rPr sz="1300" spc="-30" dirty="0">
                <a:latin typeface="Arial"/>
                <a:cs typeface="Arial"/>
              </a:rPr>
              <a:t>R</a:t>
            </a:r>
            <a:r>
              <a:rPr sz="1300" spc="-20" dirty="0">
                <a:latin typeface="Arial"/>
                <a:cs typeface="Arial"/>
              </a:rPr>
              <a:t>Y</a:t>
            </a:r>
            <a:r>
              <a:rPr sz="1300" spc="-10" dirty="0">
                <a:latin typeface="Arial"/>
                <a:cs typeface="Arial"/>
              </a:rPr>
              <a:t>_</a:t>
            </a:r>
            <a:r>
              <a:rPr sz="1300" spc="5" dirty="0">
                <a:latin typeface="Arial"/>
                <a:cs typeface="Arial"/>
              </a:rPr>
              <a:t>A</a:t>
            </a:r>
            <a:r>
              <a:rPr sz="1300" spc="-20" dirty="0">
                <a:latin typeface="Arial"/>
                <a:cs typeface="Arial"/>
              </a:rPr>
              <a:t>M</a:t>
            </a:r>
            <a:r>
              <a:rPr sz="1300" spc="-5" dirty="0">
                <a:latin typeface="Arial"/>
                <a:cs typeface="Arial"/>
              </a:rPr>
              <a:t>OUNT  FROM PS_CM_ACCTG_LINE </a:t>
            </a:r>
            <a:r>
              <a:rPr sz="1300" spc="-10" dirty="0">
                <a:latin typeface="Arial"/>
                <a:cs typeface="Arial"/>
              </a:rPr>
              <a:t>ACLNL 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W</a:t>
            </a:r>
            <a:r>
              <a:rPr sz="1300" spc="-10" dirty="0">
                <a:latin typeface="Arial"/>
                <a:cs typeface="Arial"/>
              </a:rPr>
              <a:t>HER</a:t>
            </a:r>
            <a:r>
              <a:rPr sz="1300" spc="-5" dirty="0">
                <a:latin typeface="Arial"/>
                <a:cs typeface="Arial"/>
              </a:rPr>
              <a:t>E</a:t>
            </a:r>
            <a:r>
              <a:rPr sz="1300" spc="-1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ACLNL.BUSINESS</a:t>
            </a:r>
            <a:r>
              <a:rPr sz="1300" spc="-10" dirty="0">
                <a:latin typeface="Arial"/>
                <a:cs typeface="Arial"/>
              </a:rPr>
              <a:t>_UNI</a:t>
            </a:r>
            <a:r>
              <a:rPr sz="1300" spc="-5" dirty="0">
                <a:latin typeface="Arial"/>
                <a:cs typeface="Arial"/>
              </a:rPr>
              <a:t>T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‘ABCDE'  </a:t>
            </a:r>
            <a:r>
              <a:rPr sz="1300" spc="-5" dirty="0">
                <a:latin typeface="Arial"/>
                <a:cs typeface="Arial"/>
              </a:rPr>
              <a:t>AND ACLNL.PRODUCTION_ID = </a:t>
            </a:r>
            <a:r>
              <a:rPr sz="1300" spc="-10" dirty="0">
                <a:latin typeface="Arial"/>
                <a:cs typeface="Arial"/>
              </a:rPr>
              <a:t>'12334' 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b="1" spc="-20" dirty="0">
                <a:latin typeface="Arial"/>
                <a:cs typeface="Arial"/>
              </a:rPr>
              <a:t>AND</a:t>
            </a:r>
            <a:r>
              <a:rPr sz="1300" b="1" spc="320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(ACLNL.ACCOUNT</a:t>
            </a:r>
            <a:r>
              <a:rPr sz="1300" b="1" spc="340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matches</a:t>
            </a:r>
            <a:r>
              <a:rPr sz="1300" b="1" spc="34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'085*' </a:t>
            </a:r>
            <a:r>
              <a:rPr sz="1300" b="1" spc="-5" dirty="0">
                <a:latin typeface="Arial"/>
                <a:cs typeface="Arial"/>
              </a:rPr>
              <a:t> OR</a:t>
            </a:r>
            <a:r>
              <a:rPr sz="1300" b="1" spc="31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ACLNL.ACCOUNT</a:t>
            </a:r>
            <a:r>
              <a:rPr sz="1300" b="1" spc="5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matches</a:t>
            </a:r>
            <a:r>
              <a:rPr sz="1300" b="1" spc="3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'334*'</a:t>
            </a:r>
            <a:endParaRPr sz="1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300" b="1" spc="-5" dirty="0">
                <a:latin typeface="Arial"/>
                <a:cs typeface="Arial"/>
              </a:rPr>
              <a:t>OR</a:t>
            </a:r>
            <a:r>
              <a:rPr sz="1300" b="1" spc="31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ACLNL.ACCOUNT</a:t>
            </a:r>
            <a:r>
              <a:rPr sz="1300" b="1" spc="50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matches</a:t>
            </a:r>
            <a:r>
              <a:rPr sz="1300" b="1" spc="38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'072*'</a:t>
            </a:r>
            <a:r>
              <a:rPr sz="1300" b="1" spc="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)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300" spc="-5" dirty="0">
                <a:latin typeface="Arial"/>
                <a:cs typeface="Arial"/>
              </a:rPr>
              <a:t>Estimated Cost: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3</a:t>
            </a:r>
            <a:endParaRPr sz="1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300" spc="-5" dirty="0">
                <a:latin typeface="Arial"/>
                <a:cs typeface="Arial"/>
              </a:rPr>
              <a:t>Estimated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#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of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Rows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Returned:</a:t>
            </a:r>
            <a:r>
              <a:rPr sz="1300" spc="3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1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 dirty="0">
              <a:latin typeface="Arial"/>
              <a:cs typeface="Arial"/>
            </a:endParaRPr>
          </a:p>
          <a:p>
            <a:pPr marL="297180" indent="-193675">
              <a:lnSpc>
                <a:spcPct val="100000"/>
              </a:lnSpc>
              <a:buAutoNum type="arabicParenR"/>
              <a:tabLst>
                <a:tab pos="297815" algn="l"/>
              </a:tabLst>
            </a:pPr>
            <a:r>
              <a:rPr sz="1300" b="1" spc="-5" dirty="0">
                <a:latin typeface="Arial"/>
                <a:cs typeface="Arial"/>
              </a:rPr>
              <a:t>informix.aclnl:</a:t>
            </a:r>
            <a:r>
              <a:rPr sz="1300" b="1" spc="3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INDEX </a:t>
            </a:r>
            <a:r>
              <a:rPr sz="1300" b="1" spc="-65" dirty="0">
                <a:latin typeface="Arial"/>
                <a:cs typeface="Arial"/>
              </a:rPr>
              <a:t>PATH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AutoNum type="arabicParenR"/>
            </a:pPr>
            <a:endParaRPr sz="1650" dirty="0">
              <a:latin typeface="Arial"/>
              <a:cs typeface="Arial"/>
            </a:endParaRPr>
          </a:p>
          <a:p>
            <a:pPr marL="381635" marR="176530" lvl="1" indent="-184785">
              <a:lnSpc>
                <a:spcPct val="123900"/>
              </a:lnSpc>
              <a:spcBef>
                <a:spcPts val="5"/>
              </a:spcBef>
              <a:buAutoNum type="arabicParenBoth"/>
              <a:tabLst>
                <a:tab pos="445770" algn="l"/>
                <a:tab pos="4511675" algn="l"/>
              </a:tabLst>
            </a:pPr>
            <a:r>
              <a:rPr sz="1300" b="1" spc="-5" dirty="0">
                <a:latin typeface="Arial"/>
                <a:cs typeface="Arial"/>
              </a:rPr>
              <a:t>Index</a:t>
            </a:r>
            <a:r>
              <a:rPr sz="1300" b="1" spc="45" dirty="0">
                <a:latin typeface="Arial"/>
                <a:cs typeface="Arial"/>
              </a:rPr>
              <a:t> </a:t>
            </a:r>
            <a:r>
              <a:rPr sz="1300" b="1" spc="-15" dirty="0">
                <a:latin typeface="Arial"/>
                <a:cs typeface="Arial"/>
              </a:rPr>
              <a:t>Keys:</a:t>
            </a:r>
            <a:r>
              <a:rPr sz="1300" b="1" spc="7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business_unit</a:t>
            </a:r>
            <a:r>
              <a:rPr sz="1300" b="1" spc="8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production_id</a:t>
            </a:r>
            <a:r>
              <a:rPr sz="1300" b="1" spc="7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account	(Key-First)</a:t>
            </a:r>
            <a:r>
              <a:rPr sz="1300" b="1" spc="5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(Serial,</a:t>
            </a:r>
            <a:r>
              <a:rPr sz="1300" b="1" spc="1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fragments:</a:t>
            </a:r>
            <a:r>
              <a:rPr sz="1300" b="1" spc="-15" dirty="0">
                <a:latin typeface="Arial"/>
                <a:cs typeface="Arial"/>
              </a:rPr>
              <a:t> ALL) </a:t>
            </a:r>
            <a:r>
              <a:rPr sz="1300" b="1" spc="-350" dirty="0">
                <a:latin typeface="Arial"/>
                <a:cs typeface="Arial"/>
              </a:rPr>
              <a:t> </a:t>
            </a:r>
            <a:r>
              <a:rPr sz="1300" b="1" dirty="0">
                <a:latin typeface="Arial"/>
                <a:cs typeface="Arial"/>
              </a:rPr>
              <a:t>Lower</a:t>
            </a:r>
            <a:r>
              <a:rPr sz="1300" b="1" spc="-5" dirty="0">
                <a:latin typeface="Arial"/>
                <a:cs typeface="Arial"/>
              </a:rPr>
              <a:t> Index</a:t>
            </a:r>
            <a:r>
              <a:rPr sz="1300" b="1" spc="2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Filter:</a:t>
            </a:r>
            <a:r>
              <a:rPr sz="1300" b="1" spc="4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(informix.aclnl.production_id</a:t>
            </a:r>
            <a:r>
              <a:rPr sz="1300" b="1" spc="5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=</a:t>
            </a:r>
            <a:r>
              <a:rPr sz="1300" b="1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'12334’</a:t>
            </a:r>
            <a:endParaRPr sz="1300" dirty="0">
              <a:latin typeface="Arial"/>
              <a:cs typeface="Arial"/>
            </a:endParaRPr>
          </a:p>
          <a:p>
            <a:pPr marL="374015">
              <a:lnSpc>
                <a:spcPct val="100000"/>
              </a:lnSpc>
              <a:spcBef>
                <a:spcPts val="370"/>
              </a:spcBef>
            </a:pPr>
            <a:r>
              <a:rPr sz="1300" b="1" spc="-20" dirty="0">
                <a:latin typeface="Arial"/>
                <a:cs typeface="Arial"/>
              </a:rPr>
              <a:t>AND</a:t>
            </a:r>
            <a:r>
              <a:rPr sz="1300" b="1" spc="3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informix.aclnl.business_unit</a:t>
            </a:r>
            <a:r>
              <a:rPr sz="1300" b="1" spc="6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=</a:t>
            </a:r>
            <a:r>
              <a:rPr sz="1300" b="1" spc="15" dirty="0">
                <a:latin typeface="Arial"/>
                <a:cs typeface="Arial"/>
              </a:rPr>
              <a:t> </a:t>
            </a:r>
            <a:r>
              <a:rPr sz="1300" b="1" spc="-15" dirty="0">
                <a:latin typeface="Arial"/>
                <a:cs typeface="Arial"/>
              </a:rPr>
              <a:t>‘ABCDE'</a:t>
            </a:r>
            <a:r>
              <a:rPr sz="1300" b="1" spc="6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)</a:t>
            </a:r>
            <a:endParaRPr sz="1300" dirty="0">
              <a:latin typeface="Arial"/>
              <a:cs typeface="Arial"/>
            </a:endParaRPr>
          </a:p>
          <a:p>
            <a:pPr marL="381635">
              <a:lnSpc>
                <a:spcPct val="100000"/>
              </a:lnSpc>
              <a:spcBef>
                <a:spcPts val="385"/>
              </a:spcBef>
            </a:pPr>
            <a:r>
              <a:rPr sz="1300" b="1" spc="-10" dirty="0">
                <a:latin typeface="Arial"/>
                <a:cs typeface="Arial"/>
              </a:rPr>
              <a:t>Key-First</a:t>
            </a:r>
            <a:r>
              <a:rPr sz="1300" b="1" spc="8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Filters:</a:t>
            </a:r>
            <a:r>
              <a:rPr sz="1300" b="1" spc="42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(((informix.aclnl.account</a:t>
            </a:r>
            <a:r>
              <a:rPr sz="1300" b="1" spc="70" dirty="0">
                <a:latin typeface="Arial"/>
                <a:cs typeface="Arial"/>
              </a:rPr>
              <a:t> </a:t>
            </a:r>
            <a:r>
              <a:rPr sz="1300" b="1" spc="-25" dirty="0">
                <a:latin typeface="Arial"/>
                <a:cs typeface="Arial"/>
              </a:rPr>
              <a:t>MATCHES</a:t>
            </a:r>
            <a:r>
              <a:rPr sz="1300" b="1" spc="6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'085*’</a:t>
            </a:r>
            <a:endParaRPr sz="1300" dirty="0">
              <a:latin typeface="Arial"/>
              <a:cs typeface="Arial"/>
            </a:endParaRPr>
          </a:p>
          <a:p>
            <a:pPr marL="381635">
              <a:lnSpc>
                <a:spcPct val="100000"/>
              </a:lnSpc>
              <a:spcBef>
                <a:spcPts val="370"/>
              </a:spcBef>
            </a:pPr>
            <a:r>
              <a:rPr sz="1300" b="1" spc="-5" dirty="0">
                <a:latin typeface="Arial"/>
                <a:cs typeface="Arial"/>
              </a:rPr>
              <a:t>OR</a:t>
            </a:r>
            <a:r>
              <a:rPr sz="1300" b="1" spc="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informix.aclnl.account</a:t>
            </a:r>
            <a:r>
              <a:rPr sz="1300" b="1" spc="65" dirty="0">
                <a:latin typeface="Arial"/>
                <a:cs typeface="Arial"/>
              </a:rPr>
              <a:t> </a:t>
            </a:r>
            <a:r>
              <a:rPr sz="1300" b="1" spc="-25" dirty="0">
                <a:latin typeface="Arial"/>
                <a:cs typeface="Arial"/>
              </a:rPr>
              <a:t>MATCHES</a:t>
            </a:r>
            <a:r>
              <a:rPr sz="1300" b="1" spc="5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'334*'</a:t>
            </a:r>
            <a:r>
              <a:rPr sz="1300" b="1" spc="3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)</a:t>
            </a:r>
            <a:r>
              <a:rPr sz="1300" b="1" spc="1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OR</a:t>
            </a:r>
            <a:r>
              <a:rPr sz="1300" b="1" spc="2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informix.aclnl.account</a:t>
            </a:r>
            <a:r>
              <a:rPr sz="1300" b="1" spc="65" dirty="0">
                <a:latin typeface="Arial"/>
                <a:cs typeface="Arial"/>
              </a:rPr>
              <a:t> </a:t>
            </a:r>
            <a:r>
              <a:rPr sz="1300" b="1" spc="-25" dirty="0">
                <a:latin typeface="Arial"/>
                <a:cs typeface="Arial"/>
              </a:rPr>
              <a:t>MATCHES</a:t>
            </a:r>
            <a:r>
              <a:rPr sz="1300" b="1" spc="6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'072*'</a:t>
            </a:r>
            <a:r>
              <a:rPr sz="1300" b="1" spc="2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)</a:t>
            </a:r>
            <a:r>
              <a:rPr sz="1300" b="1" spc="2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)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9292" y="543559"/>
            <a:ext cx="87439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Use of Functions in</a:t>
            </a:r>
            <a:r>
              <a:rPr sz="2400" dirty="0"/>
              <a:t> </a:t>
            </a:r>
            <a:r>
              <a:rPr sz="2400" spc="-5" dirty="0"/>
              <a:t>Queries</a:t>
            </a:r>
            <a:r>
              <a:rPr sz="2400" dirty="0"/>
              <a:t> </a:t>
            </a:r>
            <a:r>
              <a:rPr sz="2400" spc="-5" dirty="0"/>
              <a:t>Cause</a:t>
            </a:r>
            <a:r>
              <a:rPr sz="2400" spc="5" dirty="0"/>
              <a:t> </a:t>
            </a:r>
            <a:r>
              <a:rPr sz="2400" spc="-5" dirty="0"/>
              <a:t>Specific</a:t>
            </a:r>
            <a:r>
              <a:rPr sz="2400" spc="5" dirty="0"/>
              <a:t> </a:t>
            </a:r>
            <a:r>
              <a:rPr sz="2400" spc="-5" dirty="0"/>
              <a:t>Index</a:t>
            </a:r>
            <a:r>
              <a:rPr sz="2400" spc="-10" dirty="0"/>
              <a:t> </a:t>
            </a:r>
            <a:r>
              <a:rPr sz="2400" spc="-5" dirty="0"/>
              <a:t>not</a:t>
            </a:r>
            <a:r>
              <a:rPr sz="2400" spc="-10" dirty="0"/>
              <a:t> </a:t>
            </a:r>
            <a:r>
              <a:rPr sz="2400" dirty="0"/>
              <a:t>to</a:t>
            </a:r>
            <a:r>
              <a:rPr sz="2400" spc="-10" dirty="0"/>
              <a:t> </a:t>
            </a:r>
            <a:r>
              <a:rPr sz="2400" spc="-5" dirty="0"/>
              <a:t>be</a:t>
            </a:r>
            <a:r>
              <a:rPr sz="2400" dirty="0"/>
              <a:t> </a:t>
            </a:r>
            <a:r>
              <a:rPr sz="2400" spc="-5" dirty="0"/>
              <a:t>used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1286753" y="1241860"/>
            <a:ext cx="6432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QUE</a:t>
            </a:r>
            <a:r>
              <a:rPr sz="1300" spc="-30" dirty="0">
                <a:latin typeface="Arial"/>
                <a:cs typeface="Arial"/>
              </a:rPr>
              <a:t>R</a:t>
            </a:r>
            <a:r>
              <a:rPr sz="1300" spc="-90" dirty="0">
                <a:latin typeface="Arial"/>
                <a:cs typeface="Arial"/>
              </a:rPr>
              <a:t>Y</a:t>
            </a:r>
            <a:r>
              <a:rPr sz="1300" spc="-5" dirty="0">
                <a:latin typeface="Arial"/>
                <a:cs typeface="Arial"/>
              </a:rPr>
              <a:t>: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99453" y="1621929"/>
            <a:ext cx="328930" cy="0"/>
          </a:xfrm>
          <a:custGeom>
            <a:avLst/>
            <a:gdLst/>
            <a:ahLst/>
            <a:cxnLst/>
            <a:rect l="l" t="t" r="r" b="b"/>
            <a:pathLst>
              <a:path w="328930">
                <a:moveTo>
                  <a:pt x="0" y="0"/>
                </a:moveTo>
                <a:lnTo>
                  <a:pt x="328854" y="0"/>
                </a:lnTo>
              </a:path>
            </a:pathLst>
          </a:custGeom>
          <a:ln w="1448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1286752" y="1732672"/>
            <a:ext cx="7565148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Arial"/>
                <a:cs typeface="Arial"/>
              </a:rPr>
              <a:t>SELECT</a:t>
            </a:r>
            <a:r>
              <a:rPr sz="1300" spc="-5" dirty="0">
                <a:latin typeface="Arial"/>
                <a:cs typeface="Arial"/>
              </a:rPr>
              <a:t> od.order_id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AS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order_id,od.club_model_id </a:t>
            </a:r>
            <a:r>
              <a:rPr sz="1300" spc="-10" dirty="0">
                <a:latin typeface="Arial"/>
                <a:cs typeface="Arial"/>
              </a:rPr>
              <a:t>AS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club_model_id,od.purchase_type_cd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AS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7100" y="1802131"/>
            <a:ext cx="8636141" cy="9868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715">
              <a:lnSpc>
                <a:spcPct val="124200"/>
              </a:lnSpc>
              <a:spcBef>
                <a:spcPts val="105"/>
              </a:spcBef>
            </a:pPr>
            <a:r>
              <a:rPr sz="1300" spc="-5" dirty="0">
                <a:latin typeface="Arial"/>
                <a:cs typeface="Arial"/>
              </a:rPr>
              <a:t>purchase_type_cd,od.order_status_cd AS order_status_cd, 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EXTEND(od.create_ts,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YEAR </a:t>
            </a:r>
            <a:r>
              <a:rPr sz="1300" spc="-15" dirty="0">
                <a:latin typeface="Arial"/>
                <a:cs typeface="Arial"/>
              </a:rPr>
              <a:t>TO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35" dirty="0">
                <a:latin typeface="Arial"/>
                <a:cs typeface="Arial"/>
              </a:rPr>
              <a:t>DAY)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AS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create_ts,price </a:t>
            </a:r>
            <a:r>
              <a:rPr sz="1300" spc="-5" dirty="0">
                <a:latin typeface="Arial"/>
                <a:cs typeface="Arial"/>
              </a:rPr>
              <a:t>AS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price, </a:t>
            </a:r>
            <a:r>
              <a:rPr sz="1300" spc="-3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shipping_amt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AS</a:t>
            </a:r>
            <a:r>
              <a:rPr sz="1300" spc="-5" dirty="0">
                <a:latin typeface="Arial"/>
                <a:cs typeface="Arial"/>
              </a:rPr>
              <a:t> shipping_amt,od.session_id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AS</a:t>
            </a:r>
            <a:r>
              <a:rPr sz="1300" spc="-5" dirty="0">
                <a:latin typeface="Arial"/>
                <a:cs typeface="Arial"/>
              </a:rPr>
              <a:t> session_id</a:t>
            </a:r>
            <a:endParaRPr sz="1300" dirty="0">
              <a:latin typeface="Arial"/>
              <a:cs typeface="Arial"/>
            </a:endParaRPr>
          </a:p>
          <a:p>
            <a:pPr marL="12700" marR="2240915">
              <a:lnSpc>
                <a:spcPts val="1939"/>
              </a:lnSpc>
              <a:spcBef>
                <a:spcPts val="120"/>
              </a:spcBef>
            </a:pPr>
            <a:r>
              <a:rPr sz="1300" spc="-5" dirty="0">
                <a:latin typeface="Arial"/>
                <a:cs typeface="Arial"/>
              </a:rPr>
              <a:t>FROM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order_detail</a:t>
            </a:r>
            <a:r>
              <a:rPr sz="1300" spc="4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od,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order_header</a:t>
            </a:r>
            <a:r>
              <a:rPr sz="1300" spc="5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oh </a:t>
            </a:r>
            <a:r>
              <a:rPr sz="1300" spc="-34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WHERE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oh.source_id</a:t>
            </a:r>
            <a:r>
              <a:rPr sz="1300" spc="4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!=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-1</a:t>
            </a:r>
            <a:endParaRPr sz="1300" dirty="0">
              <a:latin typeface="Arial"/>
              <a:cs typeface="Arial"/>
            </a:endParaRPr>
          </a:p>
          <a:p>
            <a:pPr marL="12700" marR="2793365">
              <a:lnSpc>
                <a:spcPts val="1930"/>
              </a:lnSpc>
            </a:pPr>
            <a:r>
              <a:rPr sz="1300" spc="-5" dirty="0">
                <a:latin typeface="Arial"/>
                <a:cs typeface="Arial"/>
              </a:rPr>
              <a:t>AND</a:t>
            </a:r>
            <a:r>
              <a:rPr sz="1300" spc="-10" dirty="0">
                <a:latin typeface="Arial"/>
                <a:cs typeface="Arial"/>
              </a:rPr>
              <a:t> oh.source_id</a:t>
            </a:r>
            <a:r>
              <a:rPr sz="1300" spc="4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IS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NOT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NULL </a:t>
            </a:r>
            <a:r>
              <a:rPr sz="1300" spc="-3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AND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oh.source_id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!=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23150010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86753" y="3819207"/>
            <a:ext cx="5654040" cy="2436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0" dirty="0">
                <a:latin typeface="Arial"/>
                <a:cs typeface="Arial"/>
              </a:rPr>
              <a:t>AND</a:t>
            </a:r>
            <a:r>
              <a:rPr sz="1300" b="1" spc="45" dirty="0">
                <a:latin typeface="Arial"/>
                <a:cs typeface="Arial"/>
              </a:rPr>
              <a:t> </a:t>
            </a:r>
            <a:r>
              <a:rPr sz="1300" b="1" spc="-5" dirty="0">
                <a:solidFill>
                  <a:srgbClr val="0000FF"/>
                </a:solidFill>
                <a:latin typeface="Arial"/>
                <a:cs typeface="Arial"/>
              </a:rPr>
              <a:t>EXTEND(od.create_ts,</a:t>
            </a:r>
            <a:r>
              <a:rPr sz="1300" b="1" spc="4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300" b="1" spc="-15" dirty="0">
                <a:solidFill>
                  <a:srgbClr val="0000FF"/>
                </a:solidFill>
                <a:latin typeface="Arial"/>
                <a:cs typeface="Arial"/>
              </a:rPr>
              <a:t>YEAR</a:t>
            </a:r>
            <a:r>
              <a:rPr sz="1300" b="1" spc="3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0000FF"/>
                </a:solidFill>
                <a:latin typeface="Arial"/>
                <a:cs typeface="Arial"/>
              </a:rPr>
              <a:t>TO</a:t>
            </a:r>
            <a:r>
              <a:rPr sz="1300" b="1" spc="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300" b="1" spc="-45" dirty="0">
                <a:solidFill>
                  <a:srgbClr val="0000FF"/>
                </a:solidFill>
                <a:latin typeface="Arial"/>
                <a:cs typeface="Arial"/>
              </a:rPr>
              <a:t>DAY)</a:t>
            </a:r>
            <a:r>
              <a:rPr sz="1300" b="1" spc="5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300" b="1" spc="-5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3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0000FF"/>
                </a:solidFill>
                <a:latin typeface="Arial"/>
                <a:cs typeface="Arial"/>
              </a:rPr>
              <a:t>'2004-05-17‘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 dirty="0">
              <a:latin typeface="Arial"/>
              <a:cs typeface="Arial"/>
            </a:endParaRPr>
          </a:p>
          <a:p>
            <a:pPr marL="12700" marR="3381375">
              <a:lnSpc>
                <a:spcPct val="123900"/>
              </a:lnSpc>
            </a:pPr>
            <a:r>
              <a:rPr sz="1300" spc="-5" dirty="0">
                <a:latin typeface="Arial"/>
                <a:cs typeface="Arial"/>
              </a:rPr>
              <a:t>AND od.order_id = oh.order_id </a:t>
            </a:r>
            <a:r>
              <a:rPr sz="1300" spc="-35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AND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club_model_id</a:t>
            </a:r>
            <a:r>
              <a:rPr sz="1300" spc="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10</a:t>
            </a:r>
            <a:endParaRPr sz="1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300" spc="-5" dirty="0">
                <a:latin typeface="Arial"/>
                <a:cs typeface="Arial"/>
              </a:rPr>
              <a:t>AND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(purchase_type_cd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 </a:t>
            </a:r>
            <a:r>
              <a:rPr sz="1300" spc="-10" dirty="0">
                <a:latin typeface="Arial"/>
                <a:cs typeface="Arial"/>
              </a:rPr>
              <a:t>'CLUB'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OR purchase_type_cd</a:t>
            </a:r>
            <a:r>
              <a:rPr sz="1300" spc="5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'SEYMOS'</a:t>
            </a:r>
            <a:endParaRPr sz="1300" dirty="0">
              <a:latin typeface="Arial"/>
              <a:cs typeface="Arial"/>
            </a:endParaRPr>
          </a:p>
          <a:p>
            <a:pPr marL="12700" marR="5080">
              <a:lnSpc>
                <a:spcPct val="123900"/>
              </a:lnSpc>
              <a:spcBef>
                <a:spcPts val="10"/>
              </a:spcBef>
            </a:pPr>
            <a:r>
              <a:rPr sz="1300" spc="-5" dirty="0">
                <a:latin typeface="Arial"/>
                <a:cs typeface="Arial"/>
              </a:rPr>
              <a:t>OR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purchase_type_cd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'DCSSORC'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OR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purchase_type_cd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'SHVSSORC' 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OR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purchase_type_cd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'DDVSSORC'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OR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purchase_type_cd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'HSACNUF')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Estimated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Cost: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546168</a:t>
            </a:r>
            <a:endParaRPr sz="1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300" spc="-5" dirty="0">
                <a:latin typeface="Arial"/>
                <a:cs typeface="Arial"/>
              </a:rPr>
              <a:t>Estimated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#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of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Rows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Returned: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67774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7512" y="383539"/>
            <a:ext cx="67500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85" dirty="0"/>
              <a:t> </a:t>
            </a:r>
            <a:r>
              <a:rPr dirty="0"/>
              <a:t>Statement</a:t>
            </a:r>
            <a:r>
              <a:rPr spc="-15" dirty="0"/>
              <a:t> </a:t>
            </a:r>
            <a:r>
              <a:rPr spc="-5" dirty="0"/>
              <a:t>Cache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1587" y="1458937"/>
            <a:ext cx="7975600" cy="483679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2600" b="1" dirty="0">
                <a:latin typeface="Arial"/>
                <a:cs typeface="Arial"/>
              </a:rPr>
              <a:t>Statement</a:t>
            </a:r>
            <a:r>
              <a:rPr sz="2600" b="1" spc="-5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cache</a:t>
            </a:r>
            <a:r>
              <a:rPr sz="2600" b="1" spc="-3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enhancements</a:t>
            </a:r>
            <a:endParaRPr sz="2600" dirty="0">
              <a:latin typeface="Arial"/>
              <a:cs typeface="Arial"/>
            </a:endParaRPr>
          </a:p>
          <a:p>
            <a:pPr marL="241300" marR="5080" indent="-228600">
              <a:lnSpc>
                <a:spcPts val="2810"/>
              </a:lnSpc>
              <a:spcBef>
                <a:spcPts val="1040"/>
              </a:spcBef>
              <a:buChar char="•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New </a:t>
            </a:r>
            <a:r>
              <a:rPr sz="2600" dirty="0" err="1">
                <a:latin typeface="Arial"/>
                <a:cs typeface="Arial"/>
              </a:rPr>
              <a:t>sysmaster:syssscelem</a:t>
            </a:r>
            <a:r>
              <a:rPr sz="2600" dirty="0">
                <a:latin typeface="Arial"/>
                <a:cs typeface="Arial"/>
              </a:rPr>
              <a:t> pseudo </a:t>
            </a:r>
            <a:r>
              <a:rPr sz="2600" spc="-5" dirty="0">
                <a:latin typeface="Arial"/>
                <a:cs typeface="Arial"/>
              </a:rPr>
              <a:t>table to </a:t>
            </a:r>
            <a:r>
              <a:rPr sz="2600" dirty="0">
                <a:latin typeface="Arial"/>
                <a:cs typeface="Arial"/>
              </a:rPr>
              <a:t>coincide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with </a:t>
            </a:r>
            <a:r>
              <a:rPr sz="2600" dirty="0">
                <a:latin typeface="Arial"/>
                <a:cs typeface="Arial"/>
              </a:rPr>
              <a:t>onstat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-g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ssc.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Char char="•"/>
              <a:tabLst>
                <a:tab pos="241300" algn="l"/>
              </a:tabLst>
            </a:pPr>
            <a:r>
              <a:rPr sz="2600" spc="5" dirty="0">
                <a:latin typeface="Arial"/>
                <a:cs typeface="Arial"/>
              </a:rPr>
              <a:t>For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more</a:t>
            </a:r>
            <a:r>
              <a:rPr sz="2600" spc="-5" dirty="0">
                <a:latin typeface="Arial"/>
                <a:cs typeface="Arial"/>
              </a:rPr>
              <a:t> information,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see</a:t>
            </a:r>
            <a:r>
              <a:rPr sz="2600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600" i="1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</a:t>
            </a:r>
            <a:r>
              <a:rPr sz="2600" i="1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600" i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sysmaster</a:t>
            </a:r>
            <a:r>
              <a:rPr sz="2600" i="1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600" i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database</a:t>
            </a:r>
            <a:r>
              <a:rPr sz="2600" dirty="0">
                <a:latin typeface="Arial"/>
                <a:cs typeface="Arial"/>
              </a:rPr>
              <a:t>.</a:t>
            </a:r>
          </a:p>
          <a:p>
            <a:pPr marL="241300" marR="683260" indent="-228600">
              <a:lnSpc>
                <a:spcPts val="2810"/>
              </a:lnSpc>
              <a:spcBef>
                <a:spcPts val="1045"/>
              </a:spcBef>
              <a:buChar char="•"/>
              <a:tabLst>
                <a:tab pos="241300" algn="l"/>
              </a:tabLst>
            </a:pPr>
            <a:r>
              <a:rPr sz="2600" spc="-5" dirty="0">
                <a:latin typeface="Arial"/>
                <a:cs typeface="Arial"/>
              </a:rPr>
              <a:t>Invalidate </a:t>
            </a:r>
            <a:r>
              <a:rPr sz="2600" dirty="0">
                <a:latin typeface="Arial"/>
                <a:cs typeface="Arial"/>
              </a:rPr>
              <a:t>specific statement(s)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the Statement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Cache.</a:t>
            </a:r>
          </a:p>
          <a:p>
            <a:pPr marL="240665" marR="391795" indent="-228600">
              <a:lnSpc>
                <a:spcPts val="2810"/>
              </a:lnSpc>
              <a:spcBef>
                <a:spcPts val="995"/>
              </a:spcBef>
              <a:buChar char="•"/>
              <a:tabLst>
                <a:tab pos="241300" algn="l"/>
              </a:tabLst>
            </a:pPr>
            <a:r>
              <a:rPr sz="2600" spc="5" dirty="0">
                <a:latin typeface="Arial"/>
                <a:cs typeface="Arial"/>
                <a:hlinkClick r:id="rId3"/>
              </a:rPr>
              <a:t>For </a:t>
            </a:r>
            <a:r>
              <a:rPr sz="2600" dirty="0">
                <a:latin typeface="Arial"/>
                <a:cs typeface="Arial"/>
                <a:hlinkClick r:id="rId3"/>
              </a:rPr>
              <a:t>more </a:t>
            </a:r>
            <a:r>
              <a:rPr sz="2600" spc="-5" dirty="0">
                <a:latin typeface="Arial"/>
                <a:cs typeface="Arial"/>
                <a:hlinkClick r:id="rId3"/>
              </a:rPr>
              <a:t>information, </a:t>
            </a:r>
            <a:r>
              <a:rPr sz="2600" spc="5" dirty="0">
                <a:latin typeface="Arial"/>
                <a:cs typeface="Arial"/>
                <a:hlinkClick r:id="rId3"/>
              </a:rPr>
              <a:t>see</a:t>
            </a:r>
            <a:r>
              <a:rPr sz="2600" spc="5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 </a:t>
            </a:r>
            <a:r>
              <a:rPr sz="2600" i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Monitoring </a:t>
            </a:r>
            <a:r>
              <a:rPr sz="2600" i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usage of the </a:t>
            </a:r>
            <a:r>
              <a:rPr sz="2600" i="1" spc="-710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 </a:t>
            </a:r>
            <a:r>
              <a:rPr sz="2600" i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SQL</a:t>
            </a:r>
            <a:r>
              <a:rPr sz="2600" i="1" u="sng" spc="-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600" i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statement</a:t>
            </a:r>
            <a:r>
              <a:rPr sz="2600" i="1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 cache</a:t>
            </a:r>
            <a:r>
              <a:rPr sz="2600" spc="5" dirty="0">
                <a:latin typeface="Arial"/>
                <a:cs typeface="Arial"/>
                <a:hlinkClick r:id="rId3"/>
              </a:rPr>
              <a:t>.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Char char="•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Lock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query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plan(s)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Statement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Cache.</a:t>
            </a:r>
          </a:p>
          <a:p>
            <a:pPr marL="240665" marR="391795" indent="-228600">
              <a:lnSpc>
                <a:spcPts val="2810"/>
              </a:lnSpc>
              <a:spcBef>
                <a:spcPts val="1045"/>
              </a:spcBef>
              <a:buChar char="•"/>
              <a:tabLst>
                <a:tab pos="241300" algn="l"/>
              </a:tabLst>
            </a:pPr>
            <a:r>
              <a:rPr sz="2600" spc="5" dirty="0">
                <a:latin typeface="Arial"/>
                <a:cs typeface="Arial"/>
                <a:hlinkClick r:id="rId3"/>
              </a:rPr>
              <a:t>For </a:t>
            </a:r>
            <a:r>
              <a:rPr sz="2600" dirty="0">
                <a:latin typeface="Arial"/>
                <a:cs typeface="Arial"/>
                <a:hlinkClick r:id="rId3"/>
              </a:rPr>
              <a:t>more </a:t>
            </a:r>
            <a:r>
              <a:rPr sz="2600" spc="-5" dirty="0">
                <a:latin typeface="Arial"/>
                <a:cs typeface="Arial"/>
                <a:hlinkClick r:id="rId3"/>
              </a:rPr>
              <a:t>information, </a:t>
            </a:r>
            <a:r>
              <a:rPr sz="2600" spc="5" dirty="0">
                <a:latin typeface="Arial"/>
                <a:cs typeface="Arial"/>
                <a:hlinkClick r:id="rId3"/>
              </a:rPr>
              <a:t>see</a:t>
            </a:r>
            <a:r>
              <a:rPr sz="2600" spc="5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 </a:t>
            </a:r>
            <a:r>
              <a:rPr sz="2600" i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Monitoring </a:t>
            </a:r>
            <a:r>
              <a:rPr sz="2600" i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usage of the </a:t>
            </a:r>
            <a:r>
              <a:rPr sz="2600" i="1" spc="-710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 </a:t>
            </a:r>
            <a:r>
              <a:rPr sz="2600" i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SQL</a:t>
            </a:r>
            <a:r>
              <a:rPr sz="2600" i="1" u="sng" spc="-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600" i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statement</a:t>
            </a:r>
            <a:r>
              <a:rPr sz="2600" i="1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 cache</a:t>
            </a:r>
            <a:r>
              <a:rPr sz="2600" spc="5" dirty="0">
                <a:latin typeface="Arial"/>
                <a:cs typeface="Arial"/>
                <a:hlinkClick r:id="rId3"/>
              </a:rPr>
              <a:t>.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9303" y="543559"/>
            <a:ext cx="90652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Use of</a:t>
            </a:r>
            <a:r>
              <a:rPr sz="2400" spc="-10" dirty="0"/>
              <a:t> </a:t>
            </a:r>
            <a:r>
              <a:rPr sz="2400" spc="-5" dirty="0"/>
              <a:t>Functions</a:t>
            </a:r>
            <a:r>
              <a:rPr sz="2400" dirty="0"/>
              <a:t> </a:t>
            </a:r>
            <a:r>
              <a:rPr sz="2400" spc="-5" dirty="0"/>
              <a:t>in Queries</a:t>
            </a:r>
            <a:r>
              <a:rPr sz="2400" dirty="0"/>
              <a:t> </a:t>
            </a:r>
            <a:r>
              <a:rPr sz="2400" spc="-5" dirty="0"/>
              <a:t>Cause</a:t>
            </a:r>
            <a:r>
              <a:rPr sz="2400" spc="5" dirty="0"/>
              <a:t> </a:t>
            </a:r>
            <a:r>
              <a:rPr sz="2400" spc="-5" dirty="0"/>
              <a:t>Specific</a:t>
            </a:r>
            <a:r>
              <a:rPr sz="2400" spc="5" dirty="0"/>
              <a:t> </a:t>
            </a:r>
            <a:r>
              <a:rPr sz="2400" spc="-5" dirty="0"/>
              <a:t>Indexes</a:t>
            </a:r>
            <a:r>
              <a:rPr sz="2400" spc="10" dirty="0"/>
              <a:t> </a:t>
            </a:r>
            <a:r>
              <a:rPr sz="2400" spc="-5" dirty="0"/>
              <a:t>not </a:t>
            </a:r>
            <a:r>
              <a:rPr sz="2400" dirty="0"/>
              <a:t>to</a:t>
            </a:r>
            <a:r>
              <a:rPr sz="2400" spc="-30" dirty="0"/>
              <a:t> </a:t>
            </a:r>
            <a:r>
              <a:rPr sz="2400" spc="-5" dirty="0"/>
              <a:t>be</a:t>
            </a:r>
            <a:r>
              <a:rPr sz="2400" dirty="0"/>
              <a:t> </a:t>
            </a:r>
            <a:r>
              <a:rPr sz="2400" spc="-5" dirty="0"/>
              <a:t>used</a:t>
            </a:r>
            <a:endParaRPr sz="24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3373" y="1350829"/>
            <a:ext cx="7157084" cy="494284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06375" indent="-194310">
              <a:lnSpc>
                <a:spcPct val="100000"/>
              </a:lnSpc>
              <a:spcBef>
                <a:spcPts val="470"/>
              </a:spcBef>
              <a:buAutoNum type="arabicParenR"/>
              <a:tabLst>
                <a:tab pos="207010" algn="l"/>
              </a:tabLst>
            </a:pPr>
            <a:r>
              <a:rPr sz="1300" spc="-5" dirty="0">
                <a:latin typeface="Arial"/>
                <a:cs typeface="Arial"/>
              </a:rPr>
              <a:t>informix.od: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5" dirty="0">
                <a:latin typeface="Arial"/>
                <a:cs typeface="Arial"/>
              </a:rPr>
              <a:t>PATH</a:t>
            </a:r>
            <a:endParaRPr sz="1300" dirty="0">
              <a:latin typeface="Arial"/>
              <a:cs typeface="Arial"/>
            </a:endParaRPr>
          </a:p>
          <a:p>
            <a:pPr marL="197485">
              <a:lnSpc>
                <a:spcPct val="100000"/>
              </a:lnSpc>
              <a:spcBef>
                <a:spcPts val="375"/>
              </a:spcBef>
            </a:pPr>
            <a:r>
              <a:rPr sz="1300" b="1" spc="-5" dirty="0">
                <a:latin typeface="Arial"/>
                <a:cs typeface="Arial"/>
              </a:rPr>
              <a:t>Filters:</a:t>
            </a:r>
            <a:r>
              <a:rPr sz="1300" b="1" spc="4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(EXTEND</a:t>
            </a:r>
            <a:r>
              <a:rPr sz="1300" b="1" spc="2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(informix.od.create_ts</a:t>
            </a:r>
            <a:r>
              <a:rPr sz="1300" b="1" spc="60" dirty="0">
                <a:latin typeface="Arial"/>
                <a:cs typeface="Arial"/>
              </a:rPr>
              <a:t> </a:t>
            </a:r>
            <a:r>
              <a:rPr sz="1300" b="1" spc="-15" dirty="0">
                <a:latin typeface="Arial"/>
                <a:cs typeface="Arial"/>
              </a:rPr>
              <a:t>,year</a:t>
            </a:r>
            <a:r>
              <a:rPr sz="1300" b="1" spc="6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to</a:t>
            </a:r>
            <a:r>
              <a:rPr sz="1300" b="1" spc="20" dirty="0">
                <a:latin typeface="Arial"/>
                <a:cs typeface="Arial"/>
              </a:rPr>
              <a:t> </a:t>
            </a:r>
            <a:r>
              <a:rPr sz="1300" b="1" spc="-15" dirty="0">
                <a:latin typeface="Arial"/>
                <a:cs typeface="Arial"/>
              </a:rPr>
              <a:t>day)</a:t>
            </a:r>
            <a:r>
              <a:rPr sz="1300" b="1" spc="6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=</a:t>
            </a:r>
            <a:r>
              <a:rPr sz="1300" b="1" spc="63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datetime(2020-05-17)</a:t>
            </a:r>
            <a:r>
              <a:rPr sz="1300" b="1" spc="65" dirty="0">
                <a:latin typeface="Arial"/>
                <a:cs typeface="Arial"/>
              </a:rPr>
              <a:t> </a:t>
            </a:r>
            <a:r>
              <a:rPr sz="1300" b="1" spc="-15" dirty="0">
                <a:latin typeface="Arial"/>
                <a:cs typeface="Arial"/>
              </a:rPr>
              <a:t>year</a:t>
            </a:r>
            <a:r>
              <a:rPr sz="1300" b="1" spc="5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to</a:t>
            </a:r>
            <a:r>
              <a:rPr sz="1300" b="1" spc="3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day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 dirty="0">
              <a:latin typeface="Arial"/>
              <a:cs typeface="Arial"/>
            </a:endParaRPr>
          </a:p>
          <a:p>
            <a:pPr marL="927100" marR="2432050">
              <a:lnSpc>
                <a:spcPct val="124000"/>
              </a:lnSpc>
            </a:pPr>
            <a:r>
              <a:rPr sz="1300" spc="-5" dirty="0">
                <a:latin typeface="Arial"/>
                <a:cs typeface="Arial"/>
              </a:rPr>
              <a:t>AND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(((((informix.od.purchase_type_cd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'CLUB' </a:t>
            </a:r>
            <a:r>
              <a:rPr sz="1300" spc="-5" dirty="0">
                <a:latin typeface="Arial"/>
                <a:cs typeface="Arial"/>
              </a:rPr>
              <a:t> OR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informix.od.purchase_type_cd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'SEYMOS'</a:t>
            </a:r>
            <a:r>
              <a:rPr sz="1300" spc="4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) 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OR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informix.od.purchase_type_cd</a:t>
            </a:r>
            <a:r>
              <a:rPr sz="1300" spc="5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'DCSSORC'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) 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OR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informix.od.purchase_type_cd</a:t>
            </a:r>
            <a:r>
              <a:rPr sz="1300" spc="5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'SHVSSORC'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) </a:t>
            </a:r>
            <a:r>
              <a:rPr sz="1300" spc="-3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OR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informix.od.purchase_type_cd</a:t>
            </a:r>
            <a:r>
              <a:rPr sz="1300" spc="6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'DDVSSORC'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) </a:t>
            </a:r>
            <a:r>
              <a:rPr sz="1300" spc="-3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OR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informix.od.purchase_type_cd</a:t>
            </a:r>
            <a:r>
              <a:rPr sz="1300" spc="6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'HSACNUF'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)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)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 dirty="0">
              <a:latin typeface="Arial"/>
              <a:cs typeface="Arial"/>
            </a:endParaRPr>
          </a:p>
          <a:p>
            <a:pPr marL="381635" marR="2849245" lvl="1" indent="-184785">
              <a:lnSpc>
                <a:spcPct val="123900"/>
              </a:lnSpc>
              <a:buAutoNum type="arabicParenBoth"/>
              <a:tabLst>
                <a:tab pos="446405" algn="l"/>
                <a:tab pos="2561590" algn="l"/>
              </a:tabLst>
            </a:pP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Keys: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club_model_id	(Serial,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fragments: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ALL) </a:t>
            </a:r>
            <a:r>
              <a:rPr sz="1300" spc="-34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Lower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Index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Filter: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informix.od.club_model_id</a:t>
            </a:r>
            <a:r>
              <a:rPr sz="1300" spc="5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10</a:t>
            </a:r>
            <a:endParaRPr sz="13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AutoNum type="arabicParenBoth"/>
            </a:pPr>
            <a:endParaRPr sz="2000" dirty="0">
              <a:latin typeface="Arial"/>
              <a:cs typeface="Arial"/>
            </a:endParaRPr>
          </a:p>
          <a:p>
            <a:pPr marL="206375" indent="-194310">
              <a:lnSpc>
                <a:spcPct val="100000"/>
              </a:lnSpc>
              <a:buAutoNum type="arabicParenR" startAt="2"/>
              <a:tabLst>
                <a:tab pos="207010" algn="l"/>
              </a:tabLst>
            </a:pPr>
            <a:r>
              <a:rPr sz="1300" spc="-5" dirty="0">
                <a:latin typeface="Arial"/>
                <a:cs typeface="Arial"/>
              </a:rPr>
              <a:t>informix.oh: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5" dirty="0">
                <a:latin typeface="Arial"/>
                <a:cs typeface="Arial"/>
              </a:rPr>
              <a:t>PATH</a:t>
            </a:r>
            <a:endParaRPr sz="1300" dirty="0">
              <a:latin typeface="Arial"/>
              <a:cs typeface="Arial"/>
            </a:endParaRPr>
          </a:p>
          <a:p>
            <a:pPr marL="277495" marR="1276985" indent="-80645">
              <a:lnSpc>
                <a:spcPts val="1939"/>
              </a:lnSpc>
              <a:spcBef>
                <a:spcPts val="120"/>
              </a:spcBef>
            </a:pPr>
            <a:r>
              <a:rPr sz="1300" spc="-5" dirty="0">
                <a:latin typeface="Arial"/>
                <a:cs typeface="Arial"/>
              </a:rPr>
              <a:t>Filters: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(informix.oh.source_id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!=</a:t>
            </a:r>
            <a:r>
              <a:rPr sz="1300" spc="3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-1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AND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(informix.oh.source_id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IS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NOT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NULL </a:t>
            </a:r>
            <a:r>
              <a:rPr sz="1300" spc="-3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AND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informix.oh.source_id</a:t>
            </a:r>
            <a:r>
              <a:rPr sz="1300" spc="5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!=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23150010</a:t>
            </a:r>
            <a:r>
              <a:rPr sz="1300" spc="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) )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50" dirty="0">
              <a:latin typeface="Arial"/>
              <a:cs typeface="Arial"/>
            </a:endParaRPr>
          </a:p>
          <a:p>
            <a:pPr marL="445134" lvl="1" indent="-248920">
              <a:lnSpc>
                <a:spcPct val="100000"/>
              </a:lnSpc>
              <a:buAutoNum type="arabicParenBoth"/>
              <a:tabLst>
                <a:tab pos="445770" algn="l"/>
                <a:tab pos="2101850" algn="l"/>
              </a:tabLst>
            </a:pP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4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Keys:</a:t>
            </a:r>
            <a:r>
              <a:rPr sz="1300" spc="4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order_id	</a:t>
            </a:r>
            <a:r>
              <a:rPr sz="1300" spc="-5" dirty="0">
                <a:latin typeface="Arial"/>
                <a:cs typeface="Arial"/>
              </a:rPr>
              <a:t>(Serial, fragments: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ALL)</a:t>
            </a:r>
            <a:endParaRPr sz="1300" dirty="0">
              <a:latin typeface="Arial"/>
              <a:cs typeface="Arial"/>
            </a:endParaRPr>
          </a:p>
          <a:p>
            <a:pPr marL="12700" marR="2250440" indent="368300">
              <a:lnSpc>
                <a:spcPct val="123900"/>
              </a:lnSpc>
              <a:spcBef>
                <a:spcPts val="10"/>
              </a:spcBef>
            </a:pPr>
            <a:r>
              <a:rPr sz="1300" spc="-10" dirty="0">
                <a:latin typeface="Arial"/>
                <a:cs typeface="Arial"/>
              </a:rPr>
              <a:t>Lower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Filter: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informix.oh.order_id</a:t>
            </a:r>
            <a:r>
              <a:rPr sz="1300" spc="5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informix.od.order_id </a:t>
            </a:r>
            <a:r>
              <a:rPr sz="1300" spc="-3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NESTED</a:t>
            </a:r>
            <a:r>
              <a:rPr sz="1300" spc="-10" dirty="0">
                <a:latin typeface="Arial"/>
                <a:cs typeface="Arial"/>
              </a:rPr>
              <a:t> LOOP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JOIN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6756" y="341811"/>
            <a:ext cx="737298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Resolution</a:t>
            </a:r>
            <a:r>
              <a:rPr sz="3200" spc="-45" dirty="0"/>
              <a:t> </a:t>
            </a:r>
            <a:r>
              <a:rPr sz="3200" spc="-5" dirty="0"/>
              <a:t>to</a:t>
            </a:r>
            <a:r>
              <a:rPr sz="3200" spc="-20" dirty="0"/>
              <a:t> </a:t>
            </a:r>
            <a:r>
              <a:rPr sz="3200" dirty="0"/>
              <a:t>Using</a:t>
            </a:r>
            <a:r>
              <a:rPr sz="3200" spc="-35" dirty="0"/>
              <a:t> </a:t>
            </a:r>
            <a:r>
              <a:rPr sz="3200" spc="-5" dirty="0"/>
              <a:t>Functions</a:t>
            </a:r>
            <a:r>
              <a:rPr sz="3200" spc="-45" dirty="0"/>
              <a:t> </a:t>
            </a:r>
            <a:r>
              <a:rPr sz="3200" spc="-5" dirty="0"/>
              <a:t>in</a:t>
            </a:r>
            <a:r>
              <a:rPr sz="3200" spc="-20" dirty="0"/>
              <a:t> </a:t>
            </a:r>
            <a:r>
              <a:rPr sz="3200" spc="-5" dirty="0"/>
              <a:t>Queries</a:t>
            </a:r>
            <a:endParaRPr sz="3200" dirty="0"/>
          </a:p>
        </p:txBody>
      </p:sp>
      <p:sp>
        <p:nvSpPr>
          <p:cNvPr id="3" name="object 3"/>
          <p:cNvSpPr/>
          <p:nvPr/>
        </p:nvSpPr>
        <p:spPr>
          <a:xfrm>
            <a:off x="1366565" y="1821792"/>
            <a:ext cx="302260" cy="0"/>
          </a:xfrm>
          <a:custGeom>
            <a:avLst/>
            <a:gdLst/>
            <a:ahLst/>
            <a:cxnLst/>
            <a:rect l="l" t="t" r="r" b="b"/>
            <a:pathLst>
              <a:path w="302260">
                <a:moveTo>
                  <a:pt x="0" y="0"/>
                </a:moveTo>
                <a:lnTo>
                  <a:pt x="301752" y="0"/>
                </a:lnTo>
              </a:path>
            </a:pathLst>
          </a:custGeom>
          <a:ln w="1341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353865" y="1459943"/>
            <a:ext cx="5986145" cy="9188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0" dirty="0">
                <a:latin typeface="Arial"/>
                <a:cs typeface="Arial"/>
              </a:rPr>
              <a:t>QUERY: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 dirty="0">
              <a:latin typeface="Arial"/>
              <a:cs typeface="Arial"/>
            </a:endParaRPr>
          </a:p>
          <a:p>
            <a:pPr marL="241300" marR="5080" indent="-228600">
              <a:lnSpc>
                <a:spcPct val="129200"/>
              </a:lnSpc>
            </a:pPr>
            <a:r>
              <a:rPr sz="1200" dirty="0">
                <a:latin typeface="Arial"/>
                <a:cs typeface="Arial"/>
              </a:rPr>
              <a:t>SELE</a:t>
            </a:r>
            <a:r>
              <a:rPr sz="1200" spc="-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od.o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_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_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d,</a:t>
            </a:r>
            <a:r>
              <a:rPr sz="1200" spc="-10" dirty="0">
                <a:latin typeface="Arial"/>
                <a:cs typeface="Arial"/>
              </a:rPr>
              <a:t>od</a:t>
            </a:r>
            <a:r>
              <a:rPr sz="1200" dirty="0">
                <a:latin typeface="Arial"/>
                <a:cs typeface="Arial"/>
              </a:rPr>
              <a:t>.c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_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spc="-10" dirty="0">
                <a:latin typeface="Arial"/>
                <a:cs typeface="Arial"/>
              </a:rPr>
              <a:t>_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ub_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od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_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d,  </a:t>
            </a:r>
            <a:r>
              <a:rPr sz="1200" spc="-5" dirty="0">
                <a:latin typeface="Arial"/>
                <a:cs typeface="Arial"/>
              </a:rPr>
              <a:t>od.purchase_type_cd</a:t>
            </a:r>
            <a:r>
              <a:rPr sz="1200" spc="-10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purchase_type_cd,od.order_status_cd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order_status_cd,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82465" y="2406348"/>
            <a:ext cx="78949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EXTEND(od.create_ts,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YEAR</a:t>
            </a:r>
            <a:r>
              <a:rPr sz="1200" spc="-10" dirty="0">
                <a:latin typeface="Arial"/>
                <a:cs typeface="Arial"/>
              </a:rPr>
              <a:t> TO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DAY)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 </a:t>
            </a:r>
            <a:r>
              <a:rPr sz="1200" spc="-5" dirty="0">
                <a:latin typeface="Arial"/>
                <a:cs typeface="Arial"/>
              </a:rPr>
              <a:t>create_ts,price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price,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shipping_amt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ASshipping_amt,od.session_id</a:t>
            </a:r>
            <a:r>
              <a:rPr sz="1200" spc="-9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3865" y="2461211"/>
            <a:ext cx="2738120" cy="121158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530"/>
              </a:spcBef>
            </a:pPr>
            <a:r>
              <a:rPr sz="1200" spc="-5" dirty="0">
                <a:latin typeface="Arial"/>
                <a:cs typeface="Arial"/>
              </a:rPr>
              <a:t>session_id</a:t>
            </a:r>
            <a:endParaRPr sz="1200" dirty="0">
              <a:latin typeface="Arial"/>
              <a:cs typeface="Arial"/>
            </a:endParaRPr>
          </a:p>
          <a:p>
            <a:pPr marL="12700" marR="5080">
              <a:lnSpc>
                <a:spcPct val="129200"/>
              </a:lnSpc>
              <a:spcBef>
                <a:spcPts val="10"/>
              </a:spcBef>
            </a:pPr>
            <a:r>
              <a:rPr sz="1200" spc="-5" dirty="0">
                <a:latin typeface="Arial"/>
                <a:cs typeface="Arial"/>
              </a:rPr>
              <a:t>FROM order_detail </a:t>
            </a:r>
            <a:r>
              <a:rPr sz="1200" dirty="0">
                <a:latin typeface="Arial"/>
                <a:cs typeface="Arial"/>
              </a:rPr>
              <a:t>od, </a:t>
            </a:r>
            <a:r>
              <a:rPr sz="1200" spc="-5" dirty="0">
                <a:latin typeface="Arial"/>
                <a:cs typeface="Arial"/>
              </a:rPr>
              <a:t>order_header </a:t>
            </a:r>
            <a:r>
              <a:rPr sz="1200" dirty="0">
                <a:latin typeface="Arial"/>
                <a:cs typeface="Arial"/>
              </a:rPr>
              <a:t>oh </a:t>
            </a:r>
            <a:r>
              <a:rPr sz="1200" spc="-3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WHERE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oh.source_id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!=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-1</a:t>
            </a:r>
            <a:endParaRPr sz="1200" dirty="0">
              <a:latin typeface="Arial"/>
              <a:cs typeface="Arial"/>
            </a:endParaRPr>
          </a:p>
          <a:p>
            <a:pPr marL="12700" marR="503555">
              <a:lnSpc>
                <a:spcPts val="1870"/>
              </a:lnSpc>
              <a:spcBef>
                <a:spcPts val="95"/>
              </a:spcBef>
            </a:pPr>
            <a:r>
              <a:rPr sz="1200" spc="-5" dirty="0">
                <a:latin typeface="Arial"/>
                <a:cs typeface="Arial"/>
              </a:rPr>
              <a:t>AND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oh.source_id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5" dirty="0">
                <a:latin typeface="Arial"/>
                <a:cs typeface="Arial"/>
              </a:rPr>
              <a:t> NOT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NULL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oh.source_id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!=</a:t>
            </a:r>
            <a:r>
              <a:rPr sz="1200" spc="-5" dirty="0">
                <a:latin typeface="Arial"/>
                <a:cs typeface="Arial"/>
              </a:rPr>
              <a:t> 23150010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3865" y="3936443"/>
            <a:ext cx="6833870" cy="1628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latin typeface="Arial"/>
                <a:cs typeface="Arial"/>
              </a:rPr>
              <a:t>AND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(od.create_ts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&gt;=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‘2020-05-17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00:00:00.000‘</a:t>
            </a:r>
            <a:r>
              <a:rPr sz="1200" b="1" spc="-7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AND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od.create_ts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&lt;=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‘2020-05-17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23:59:59.999')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 dirty="0">
              <a:latin typeface="Arial"/>
              <a:cs typeface="Arial"/>
            </a:endParaRPr>
          </a:p>
          <a:p>
            <a:pPr marL="12700" marR="4736465">
              <a:lnSpc>
                <a:spcPct val="129200"/>
              </a:lnSpc>
            </a:pPr>
            <a:r>
              <a:rPr sz="1200" spc="-5" dirty="0">
                <a:latin typeface="Arial"/>
                <a:cs typeface="Arial"/>
              </a:rPr>
              <a:t>AND od.order_id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oh.order_id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AND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club_model_id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 10</a:t>
            </a: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200" spc="-5" dirty="0">
                <a:latin typeface="Arial"/>
                <a:cs typeface="Arial"/>
              </a:rPr>
              <a:t>AND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(purchase_type_cd </a:t>
            </a:r>
            <a:r>
              <a:rPr sz="1200" dirty="0">
                <a:latin typeface="Arial"/>
                <a:cs typeface="Arial"/>
              </a:rPr>
              <a:t>=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'CLUB'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purchase_type_cd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'SEYMOS'</a:t>
            </a:r>
            <a:endParaRPr sz="1200" dirty="0">
              <a:latin typeface="Arial"/>
              <a:cs typeface="Arial"/>
            </a:endParaRPr>
          </a:p>
          <a:p>
            <a:pPr marL="12700" marR="1633855">
              <a:lnSpc>
                <a:spcPct val="129200"/>
              </a:lnSpc>
            </a:pP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purchase_type_cd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'DCSSORC'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purchase_type_cd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'SHVSSORC' </a:t>
            </a:r>
            <a:r>
              <a:rPr sz="1200" dirty="0">
                <a:latin typeface="Arial"/>
                <a:cs typeface="Arial"/>
              </a:rPr>
              <a:t> OR</a:t>
            </a:r>
            <a:r>
              <a:rPr sz="1200" spc="-5" dirty="0">
                <a:latin typeface="Arial"/>
                <a:cs typeface="Arial"/>
              </a:rPr>
              <a:t> purchase_type_cd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  <a:r>
              <a:rPr sz="1200" spc="-5" dirty="0">
                <a:latin typeface="Arial"/>
                <a:cs typeface="Arial"/>
              </a:rPr>
              <a:t> 'DDVSSORC'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purchase_type_cd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'HSACNUF')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97065" y="5830775"/>
            <a:ext cx="2171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(Original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Query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Cost:</a:t>
            </a:r>
            <a:r>
              <a:rPr sz="1200" b="1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546168)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3865" y="5777435"/>
            <a:ext cx="2257425" cy="49784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200" dirty="0">
                <a:latin typeface="Arial"/>
                <a:cs typeface="Arial"/>
              </a:rPr>
              <a:t>Estimated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Cost: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2</a:t>
            </a: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200" dirty="0">
                <a:latin typeface="Arial"/>
                <a:cs typeface="Arial"/>
              </a:rPr>
              <a:t>Estimated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#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Rows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Returned: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1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3568" y="478027"/>
            <a:ext cx="737298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Resolution</a:t>
            </a:r>
            <a:r>
              <a:rPr sz="3200" spc="-45" dirty="0"/>
              <a:t> </a:t>
            </a:r>
            <a:r>
              <a:rPr sz="3200" spc="-5" dirty="0"/>
              <a:t>to</a:t>
            </a:r>
            <a:r>
              <a:rPr sz="3200" spc="-20" dirty="0"/>
              <a:t> </a:t>
            </a:r>
            <a:r>
              <a:rPr sz="3200" dirty="0"/>
              <a:t>Using</a:t>
            </a:r>
            <a:r>
              <a:rPr sz="3200" spc="-35" dirty="0"/>
              <a:t> </a:t>
            </a:r>
            <a:r>
              <a:rPr sz="3200" spc="-5" dirty="0"/>
              <a:t>Functions</a:t>
            </a:r>
            <a:r>
              <a:rPr sz="3200" spc="-45" dirty="0"/>
              <a:t> </a:t>
            </a:r>
            <a:r>
              <a:rPr sz="3200" spc="-5" dirty="0"/>
              <a:t>in</a:t>
            </a:r>
            <a:r>
              <a:rPr sz="3200" spc="-20" dirty="0"/>
              <a:t> </a:t>
            </a:r>
            <a:r>
              <a:rPr sz="3200" spc="-5" dirty="0"/>
              <a:t>Queries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3197" y="1272415"/>
            <a:ext cx="6965315" cy="5179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00" indent="-178435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191135" algn="l"/>
              </a:tabLst>
            </a:pPr>
            <a:r>
              <a:rPr sz="1200" spc="-5" dirty="0">
                <a:latin typeface="Arial"/>
                <a:cs typeface="Arial"/>
              </a:rPr>
              <a:t>informix.od: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INDEX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40" dirty="0">
                <a:latin typeface="Arial"/>
                <a:cs typeface="Arial"/>
              </a:rPr>
              <a:t>PATH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AutoNum type="arabicParenR"/>
            </a:pPr>
            <a:endParaRPr sz="1600" dirty="0">
              <a:latin typeface="Arial"/>
              <a:cs typeface="Arial"/>
            </a:endParaRPr>
          </a:p>
          <a:p>
            <a:pPr marL="241300" marR="1266190" lvl="1" indent="-58419">
              <a:lnSpc>
                <a:spcPct val="129200"/>
              </a:lnSpc>
              <a:buAutoNum type="arabicParenBoth"/>
              <a:tabLst>
                <a:tab pos="412115" algn="l"/>
              </a:tabLst>
            </a:pPr>
            <a:r>
              <a:rPr sz="1200" b="1" spc="-5" dirty="0">
                <a:latin typeface="Arial"/>
                <a:cs typeface="Arial"/>
              </a:rPr>
              <a:t>Index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Keys: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create_ts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purchase_type_cd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order_status_cd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club_model_id </a:t>
            </a:r>
            <a:r>
              <a:rPr sz="1200" b="1" spc="-31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(Key-First)</a:t>
            </a:r>
            <a:r>
              <a:rPr sz="1200" b="1" spc="4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(Serial,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fragments:</a:t>
            </a:r>
            <a:r>
              <a:rPr sz="1200" b="1" spc="-6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ALL)</a:t>
            </a:r>
            <a:endParaRPr sz="12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420"/>
              </a:spcBef>
            </a:pPr>
            <a:r>
              <a:rPr sz="1200" spc="-5" dirty="0">
                <a:latin typeface="Arial"/>
                <a:cs typeface="Arial"/>
              </a:rPr>
              <a:t>Lower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Index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Filter: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informix.od.create_ts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&gt;=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datetime(2020-05-17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00:00:00.000)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year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5" dirty="0">
                <a:latin typeface="Arial"/>
                <a:cs typeface="Arial"/>
              </a:rPr>
              <a:t>fraction(3)</a:t>
            </a:r>
            <a:endParaRPr sz="1200" dirty="0">
              <a:latin typeface="Arial"/>
              <a:cs typeface="Arial"/>
            </a:endParaRPr>
          </a:p>
          <a:p>
            <a:pPr marL="355600" marR="5080">
              <a:lnSpc>
                <a:spcPct val="129200"/>
              </a:lnSpc>
              <a:spcBef>
                <a:spcPts val="10"/>
              </a:spcBef>
            </a:pPr>
            <a:r>
              <a:rPr sz="1200" spc="-5" dirty="0">
                <a:latin typeface="Arial"/>
                <a:cs typeface="Arial"/>
              </a:rPr>
              <a:t>Upper </a:t>
            </a:r>
            <a:r>
              <a:rPr sz="1200" dirty="0">
                <a:latin typeface="Arial"/>
                <a:cs typeface="Arial"/>
              </a:rPr>
              <a:t>Index </a:t>
            </a:r>
            <a:r>
              <a:rPr sz="1200" spc="-5" dirty="0">
                <a:latin typeface="Arial"/>
                <a:cs typeface="Arial"/>
              </a:rPr>
              <a:t>Filter: informix.od.create_ts &lt;= datetime(2020-05-17 23:59:59.999) year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5" dirty="0">
                <a:latin typeface="Arial"/>
                <a:cs typeface="Arial"/>
              </a:rPr>
              <a:t>fraction(3)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Key-First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Filters: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((((((informix.od.purchase_type_cd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  <a:r>
              <a:rPr sz="1200" spc="-5" dirty="0">
                <a:latin typeface="Arial"/>
                <a:cs typeface="Arial"/>
              </a:rPr>
              <a:t> 'CLUB'</a:t>
            </a:r>
            <a:endParaRPr sz="1200" dirty="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420"/>
              </a:spcBef>
            </a:pP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informix.od.purchase_type_cd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  <a:r>
              <a:rPr sz="1200" spc="-5" dirty="0">
                <a:latin typeface="Arial"/>
                <a:cs typeface="Arial"/>
              </a:rPr>
              <a:t> 'SEYMOS' </a:t>
            </a:r>
            <a:r>
              <a:rPr sz="1200" dirty="0">
                <a:latin typeface="Arial"/>
                <a:cs typeface="Arial"/>
              </a:rPr>
              <a:t>)</a:t>
            </a:r>
          </a:p>
          <a:p>
            <a:pPr marL="241300" marR="3231515">
              <a:lnSpc>
                <a:spcPct val="129400"/>
              </a:lnSpc>
              <a:spcBef>
                <a:spcPts val="10"/>
              </a:spcBef>
            </a:pP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informix.od.purchase_type_cd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'DCSSORC' </a:t>
            </a:r>
            <a:r>
              <a:rPr sz="1200" dirty="0">
                <a:latin typeface="Arial"/>
                <a:cs typeface="Arial"/>
              </a:rPr>
              <a:t>) 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informix.od.purchase_type_cd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'SHVSSORC' </a:t>
            </a:r>
            <a:r>
              <a:rPr sz="1200" dirty="0">
                <a:latin typeface="Arial"/>
                <a:cs typeface="Arial"/>
              </a:rPr>
              <a:t>)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informix.od.purchase_type_cd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'DDVSSORC' </a:t>
            </a:r>
            <a:r>
              <a:rPr sz="1200" dirty="0">
                <a:latin typeface="Arial"/>
                <a:cs typeface="Arial"/>
              </a:rPr>
              <a:t>)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informix.od.purchase_type_cd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'HSACNUF' </a:t>
            </a:r>
            <a:r>
              <a:rPr sz="1200" dirty="0">
                <a:latin typeface="Arial"/>
                <a:cs typeface="Arial"/>
              </a:rPr>
              <a:t>) )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AND (informix.od.club_model_id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 10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)</a:t>
            </a: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 marL="190500" indent="-178435">
              <a:lnSpc>
                <a:spcPct val="100000"/>
              </a:lnSpc>
              <a:spcBef>
                <a:spcPts val="795"/>
              </a:spcBef>
              <a:buAutoNum type="arabicParenR" startAt="2"/>
              <a:tabLst>
                <a:tab pos="191135" algn="l"/>
              </a:tabLst>
            </a:pPr>
            <a:r>
              <a:rPr sz="1200" spc="-5" dirty="0">
                <a:latin typeface="Arial"/>
                <a:cs typeface="Arial"/>
              </a:rPr>
              <a:t>informix.oh: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INDEX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40" dirty="0">
                <a:latin typeface="Arial"/>
                <a:cs typeface="Arial"/>
              </a:rPr>
              <a:t>PATH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AutoNum type="arabicParenR" startAt="2"/>
            </a:pPr>
            <a:endParaRPr sz="1600" dirty="0">
              <a:latin typeface="Arial"/>
              <a:cs typeface="Arial"/>
            </a:endParaRPr>
          </a:p>
          <a:p>
            <a:pPr marL="47625" marR="1553210" indent="135255">
              <a:lnSpc>
                <a:spcPct val="130000"/>
              </a:lnSpc>
            </a:pPr>
            <a:r>
              <a:rPr sz="1200" spc="-5" dirty="0">
                <a:latin typeface="Arial"/>
                <a:cs typeface="Arial"/>
              </a:rPr>
              <a:t>Filters: (informix.oh.source_id </a:t>
            </a:r>
            <a:r>
              <a:rPr sz="1200" dirty="0">
                <a:latin typeface="Arial"/>
                <a:cs typeface="Arial"/>
              </a:rPr>
              <a:t>!= </a:t>
            </a:r>
            <a:r>
              <a:rPr sz="1200" spc="-5" dirty="0">
                <a:latin typeface="Arial"/>
                <a:cs typeface="Arial"/>
              </a:rPr>
              <a:t>-1 AND (informix.oh.source_id </a:t>
            </a:r>
            <a:r>
              <a:rPr sz="1200" dirty="0">
                <a:latin typeface="Arial"/>
                <a:cs typeface="Arial"/>
              </a:rPr>
              <a:t>IS </a:t>
            </a:r>
            <a:r>
              <a:rPr sz="1200" spc="-5" dirty="0">
                <a:latin typeface="Arial"/>
                <a:cs typeface="Arial"/>
              </a:rPr>
              <a:t>NOT NULL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AND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informix.oh.source_id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!=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23150010 </a:t>
            </a:r>
            <a:r>
              <a:rPr sz="1200" dirty="0">
                <a:latin typeface="Arial"/>
                <a:cs typeface="Arial"/>
              </a:rPr>
              <a:t>)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)</a:t>
            </a: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 marL="411480" lvl="1" indent="-229235">
              <a:lnSpc>
                <a:spcPct val="100000"/>
              </a:lnSpc>
              <a:spcBef>
                <a:spcPts val="785"/>
              </a:spcBef>
              <a:buAutoNum type="arabicParenBoth"/>
              <a:tabLst>
                <a:tab pos="412115" algn="l"/>
              </a:tabLst>
            </a:pPr>
            <a:r>
              <a:rPr sz="1200" dirty="0">
                <a:latin typeface="Arial"/>
                <a:cs typeface="Arial"/>
              </a:rPr>
              <a:t>Index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Ke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s: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_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  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5" dirty="0">
                <a:latin typeface="Arial"/>
                <a:cs typeface="Arial"/>
              </a:rPr>
              <a:t>ri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ents:</a:t>
            </a:r>
            <a:r>
              <a:rPr sz="1200" spc="-9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ALL)</a:t>
            </a:r>
          </a:p>
          <a:p>
            <a:pPr marL="241300" marR="2444750" indent="114300">
              <a:lnSpc>
                <a:spcPct val="129200"/>
              </a:lnSpc>
              <a:spcBef>
                <a:spcPts val="10"/>
              </a:spcBef>
            </a:pPr>
            <a:r>
              <a:rPr sz="1200" spc="-5" dirty="0">
                <a:latin typeface="Arial"/>
                <a:cs typeface="Arial"/>
              </a:rPr>
              <a:t>Lower </a:t>
            </a:r>
            <a:r>
              <a:rPr sz="1200" dirty="0">
                <a:latin typeface="Arial"/>
                <a:cs typeface="Arial"/>
              </a:rPr>
              <a:t>Index </a:t>
            </a:r>
            <a:r>
              <a:rPr sz="1200" spc="-5" dirty="0">
                <a:latin typeface="Arial"/>
                <a:cs typeface="Arial"/>
              </a:rPr>
              <a:t>Filter: informix.oh.order_id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informix.od.order_id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NESTED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LOOP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JOIN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5644" y="361885"/>
            <a:ext cx="32499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Using</a:t>
            </a:r>
            <a:r>
              <a:rPr sz="2800" spc="-15" dirty="0"/>
              <a:t> </a:t>
            </a:r>
            <a:r>
              <a:rPr sz="2800" spc="-5" dirty="0"/>
              <a:t>a</a:t>
            </a:r>
            <a:r>
              <a:rPr sz="2800" spc="-15" dirty="0"/>
              <a:t> </a:t>
            </a:r>
            <a:r>
              <a:rPr sz="2800" spc="-5" dirty="0"/>
              <a:t>Better</a:t>
            </a:r>
            <a:r>
              <a:rPr sz="2800" spc="-25" dirty="0"/>
              <a:t> </a:t>
            </a:r>
            <a:r>
              <a:rPr sz="2800" dirty="0"/>
              <a:t>Index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24424" y="918147"/>
            <a:ext cx="6680200" cy="546925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200" b="1" spc="-45" dirty="0">
                <a:latin typeface="Arial"/>
                <a:cs typeface="Arial"/>
              </a:rPr>
              <a:t>QUERY: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200" b="1" spc="-5" dirty="0">
                <a:latin typeface="Arial"/>
                <a:cs typeface="Arial"/>
              </a:rPr>
              <a:t>------</a:t>
            </a:r>
            <a:endParaRPr sz="1200" dirty="0">
              <a:latin typeface="Arial"/>
              <a:cs typeface="Arial"/>
            </a:endParaRPr>
          </a:p>
          <a:p>
            <a:pPr marL="182880" marR="1837689" indent="-170815">
              <a:lnSpc>
                <a:spcPct val="129200"/>
              </a:lnSpc>
              <a:spcBef>
                <a:spcPts val="10"/>
              </a:spcBef>
            </a:pPr>
            <a:r>
              <a:rPr sz="1200" b="1" dirty="0">
                <a:latin typeface="Arial"/>
                <a:cs typeface="Arial"/>
              </a:rPr>
              <a:t>select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club_model_id,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order_status_cd,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count(distinct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order_id) </a:t>
            </a:r>
            <a:r>
              <a:rPr sz="1200" b="1" dirty="0">
                <a:latin typeface="Arial"/>
                <a:cs typeface="Arial"/>
              </a:rPr>
              <a:t>as </a:t>
            </a:r>
            <a:r>
              <a:rPr sz="1200" b="1" spc="-3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order_count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200" b="1" spc="-5" dirty="0">
                <a:latin typeface="Arial"/>
                <a:cs typeface="Arial"/>
              </a:rPr>
              <a:t>from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order_detail</a:t>
            </a:r>
            <a:endParaRPr sz="1200" dirty="0">
              <a:latin typeface="Arial"/>
              <a:cs typeface="Arial"/>
            </a:endParaRPr>
          </a:p>
          <a:p>
            <a:pPr marL="97790" marR="358775" indent="-85725">
              <a:lnSpc>
                <a:spcPct val="129200"/>
              </a:lnSpc>
              <a:spcBef>
                <a:spcPts val="10"/>
              </a:spcBef>
            </a:pPr>
            <a:r>
              <a:rPr sz="1200" b="1" dirty="0">
                <a:latin typeface="Arial"/>
                <a:cs typeface="Arial"/>
              </a:rPr>
              <a:t>where </a:t>
            </a:r>
            <a:r>
              <a:rPr sz="1200" b="1" spc="-5" dirty="0">
                <a:latin typeface="Arial"/>
                <a:cs typeface="Arial"/>
              </a:rPr>
              <a:t>create_ts &gt;= ‘2020-09-30 00:00:00.000‘</a:t>
            </a:r>
            <a:r>
              <a:rPr sz="1200" b="1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and create_ts </a:t>
            </a:r>
            <a:r>
              <a:rPr sz="1200" b="1" dirty="0">
                <a:latin typeface="Arial"/>
                <a:cs typeface="Arial"/>
              </a:rPr>
              <a:t>&lt; </a:t>
            </a:r>
            <a:r>
              <a:rPr sz="1200" b="1" spc="-5" dirty="0">
                <a:latin typeface="Arial"/>
                <a:cs typeface="Arial"/>
              </a:rPr>
              <a:t>‘2020-10-02 00:00:00.000' </a:t>
            </a:r>
            <a:r>
              <a:rPr sz="1200" b="1" spc="-3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and purchase_type_cd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=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'CASH'</a:t>
            </a:r>
            <a:endParaRPr sz="1200" dirty="0">
              <a:latin typeface="Arial"/>
              <a:cs typeface="Arial"/>
            </a:endParaRPr>
          </a:p>
          <a:p>
            <a:pPr marL="12700" marR="3511550" indent="85090">
              <a:lnSpc>
                <a:spcPts val="1870"/>
              </a:lnSpc>
              <a:spcBef>
                <a:spcPts val="125"/>
              </a:spcBef>
            </a:pPr>
            <a:r>
              <a:rPr sz="1200" b="1" spc="-5" dirty="0">
                <a:latin typeface="Arial"/>
                <a:cs typeface="Arial"/>
              </a:rPr>
              <a:t>and</a:t>
            </a:r>
            <a:r>
              <a:rPr sz="1200" b="1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order_status_cd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not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in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('REJ',</a:t>
            </a:r>
            <a:r>
              <a:rPr sz="1200" b="1" spc="-10" dirty="0">
                <a:latin typeface="Arial"/>
                <a:cs typeface="Arial"/>
              </a:rPr>
              <a:t> ‘ACCP') </a:t>
            </a:r>
            <a:r>
              <a:rPr sz="1200" b="1" spc="-3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group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by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1,2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200" b="1" spc="-5" dirty="0">
                <a:latin typeface="Arial"/>
                <a:cs typeface="Arial"/>
              </a:rPr>
              <a:t>order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by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1,2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200" dirty="0">
                <a:latin typeface="Arial"/>
                <a:cs typeface="Arial"/>
              </a:rPr>
              <a:t>Estimated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Cost: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407</a:t>
            </a: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200" dirty="0">
                <a:latin typeface="Arial"/>
                <a:cs typeface="Arial"/>
              </a:rPr>
              <a:t>Estimated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#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Rows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Returned: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1</a:t>
            </a: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200" spc="-20" dirty="0">
                <a:latin typeface="Arial"/>
                <a:cs typeface="Arial"/>
              </a:rPr>
              <a:t>Temporary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Files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Required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For: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Order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3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Group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 marL="190500" indent="-178435">
              <a:lnSpc>
                <a:spcPct val="100000"/>
              </a:lnSpc>
              <a:spcBef>
                <a:spcPts val="800"/>
              </a:spcBef>
              <a:buAutoNum type="arabicParenR"/>
              <a:tabLst>
                <a:tab pos="191135" algn="l"/>
              </a:tabLst>
            </a:pPr>
            <a:r>
              <a:rPr sz="1200" spc="-5" dirty="0">
                <a:latin typeface="Arial"/>
                <a:cs typeface="Arial"/>
              </a:rPr>
              <a:t>informix.order_detail: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INDEX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40" dirty="0">
                <a:latin typeface="Arial"/>
                <a:cs typeface="Arial"/>
              </a:rPr>
              <a:t>PATH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AutoNum type="arabicParenR"/>
            </a:pPr>
            <a:endParaRPr sz="1600" dirty="0">
              <a:latin typeface="Arial"/>
              <a:cs typeface="Arial"/>
            </a:endParaRPr>
          </a:p>
          <a:p>
            <a:pPr marL="175260" marR="5080" indent="7620">
              <a:lnSpc>
                <a:spcPct val="129200"/>
              </a:lnSpc>
            </a:pPr>
            <a:r>
              <a:rPr sz="1200" spc="-5" dirty="0">
                <a:latin typeface="Arial"/>
                <a:cs typeface="Arial"/>
              </a:rPr>
              <a:t>Filters: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(informix.order_detail.create_ts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&gt;=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datetime(2020-09-30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00:00:00.000)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year</a:t>
            </a:r>
            <a:r>
              <a:rPr sz="1200" dirty="0">
                <a:latin typeface="Arial"/>
                <a:cs typeface="Arial"/>
              </a:rPr>
              <a:t> to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fraction(3)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AND (informix.order_detail.create_ts </a:t>
            </a:r>
            <a:r>
              <a:rPr sz="1200" dirty="0">
                <a:latin typeface="Arial"/>
                <a:cs typeface="Arial"/>
              </a:rPr>
              <a:t>&lt; </a:t>
            </a:r>
            <a:r>
              <a:rPr sz="1200" spc="-5" dirty="0">
                <a:latin typeface="Arial"/>
                <a:cs typeface="Arial"/>
              </a:rPr>
              <a:t>datetime(2020-10-02 00:00:00.000) year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5" dirty="0">
                <a:latin typeface="Arial"/>
                <a:cs typeface="Arial"/>
              </a:rPr>
              <a:t>fraction(3) 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AND informix.order_detail.order_status_cd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NOT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5" dirty="0">
                <a:latin typeface="Arial"/>
                <a:cs typeface="Arial"/>
              </a:rPr>
              <a:t> (‘REJ'</a:t>
            </a:r>
            <a:r>
              <a:rPr sz="1200" dirty="0">
                <a:latin typeface="Arial"/>
                <a:cs typeface="Arial"/>
              </a:rPr>
              <a:t> ,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‘ACCP'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))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)</a:t>
            </a: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 marL="411480" lvl="1" indent="-229235">
              <a:lnSpc>
                <a:spcPct val="100000"/>
              </a:lnSpc>
              <a:spcBef>
                <a:spcPts val="795"/>
              </a:spcBef>
              <a:buFont typeface="Arial"/>
              <a:buAutoNum type="arabicParenBoth"/>
              <a:tabLst>
                <a:tab pos="412115" algn="l"/>
              </a:tabLst>
            </a:pPr>
            <a:r>
              <a:rPr sz="1200" b="1" dirty="0">
                <a:latin typeface="Arial"/>
                <a:cs typeface="Arial"/>
              </a:rPr>
              <a:t>I</a:t>
            </a:r>
            <a:r>
              <a:rPr sz="1200" b="1" spc="-5" dirty="0">
                <a:latin typeface="Arial"/>
                <a:cs typeface="Arial"/>
              </a:rPr>
              <a:t>nd</a:t>
            </a:r>
            <a:r>
              <a:rPr sz="1200" b="1" dirty="0">
                <a:latin typeface="Arial"/>
                <a:cs typeface="Arial"/>
              </a:rPr>
              <a:t>ex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K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-35" dirty="0">
                <a:latin typeface="Arial"/>
                <a:cs typeface="Arial"/>
              </a:rPr>
              <a:t>y</a:t>
            </a:r>
            <a:r>
              <a:rPr sz="1200" b="1" dirty="0">
                <a:latin typeface="Arial"/>
                <a:cs typeface="Arial"/>
              </a:rPr>
              <a:t>s: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pu</a:t>
            </a:r>
            <a:r>
              <a:rPr sz="1200" b="1" dirty="0">
                <a:latin typeface="Arial"/>
                <a:cs typeface="Arial"/>
              </a:rPr>
              <a:t>rc</a:t>
            </a:r>
            <a:r>
              <a:rPr sz="1200" b="1" spc="-5" dirty="0">
                <a:latin typeface="Arial"/>
                <a:cs typeface="Arial"/>
              </a:rPr>
              <a:t>h</a:t>
            </a:r>
            <a:r>
              <a:rPr sz="1200" b="1" dirty="0">
                <a:latin typeface="Arial"/>
                <a:cs typeface="Arial"/>
              </a:rPr>
              <a:t>ase_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spc="-35" dirty="0">
                <a:latin typeface="Arial"/>
                <a:cs typeface="Arial"/>
              </a:rPr>
              <a:t>y</a:t>
            </a:r>
            <a:r>
              <a:rPr sz="1200" b="1" spc="-5" dirty="0">
                <a:latin typeface="Arial"/>
                <a:cs typeface="Arial"/>
              </a:rPr>
              <a:t>p</a:t>
            </a:r>
            <a:r>
              <a:rPr sz="1200" b="1" dirty="0">
                <a:latin typeface="Arial"/>
                <a:cs typeface="Arial"/>
              </a:rPr>
              <a:t>e_cd  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5" dirty="0">
                <a:latin typeface="Arial"/>
                <a:cs typeface="Arial"/>
              </a:rPr>
              <a:t>ri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ents:</a:t>
            </a:r>
            <a:r>
              <a:rPr sz="1200" spc="-9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ALL)</a:t>
            </a:r>
          </a:p>
          <a:p>
            <a:pPr marL="355600">
              <a:lnSpc>
                <a:spcPct val="100000"/>
              </a:lnSpc>
              <a:spcBef>
                <a:spcPts val="420"/>
              </a:spcBef>
            </a:pPr>
            <a:r>
              <a:rPr sz="1200" spc="-5" dirty="0">
                <a:latin typeface="Arial"/>
                <a:cs typeface="Arial"/>
              </a:rPr>
              <a:t>Lower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Index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Filter: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informix.order_detail.purchase_type_cd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'CASH'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1007" y="478027"/>
            <a:ext cx="61772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Resolution</a:t>
            </a:r>
            <a:r>
              <a:rPr sz="3200" spc="-45" dirty="0"/>
              <a:t> </a:t>
            </a:r>
            <a:r>
              <a:rPr sz="3200" spc="-5" dirty="0"/>
              <a:t>to</a:t>
            </a:r>
            <a:r>
              <a:rPr sz="3200" spc="-20" dirty="0"/>
              <a:t> </a:t>
            </a:r>
            <a:r>
              <a:rPr sz="3200" dirty="0"/>
              <a:t>Using</a:t>
            </a:r>
            <a:r>
              <a:rPr sz="3200" spc="-35" dirty="0"/>
              <a:t> </a:t>
            </a:r>
            <a:r>
              <a:rPr sz="3200" dirty="0"/>
              <a:t>a</a:t>
            </a:r>
            <a:r>
              <a:rPr sz="3200" spc="-35" dirty="0"/>
              <a:t> </a:t>
            </a:r>
            <a:r>
              <a:rPr sz="3200" spc="-5" dirty="0"/>
              <a:t>Better</a:t>
            </a:r>
            <a:r>
              <a:rPr sz="3200" spc="-25" dirty="0"/>
              <a:t> </a:t>
            </a:r>
            <a:r>
              <a:rPr sz="3200" spc="-10" dirty="0"/>
              <a:t>Index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9977" y="1366691"/>
            <a:ext cx="7690484" cy="525970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100" b="1" spc="-5" dirty="0">
                <a:latin typeface="Arial"/>
                <a:cs typeface="Arial"/>
              </a:rPr>
              <a:t>QUERY:</a:t>
            </a:r>
            <a:r>
              <a:rPr sz="1100" b="1" spc="29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(AFTER</a:t>
            </a:r>
            <a:r>
              <a:rPr sz="1100" b="1" spc="40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ADDING</a:t>
            </a:r>
            <a:r>
              <a:rPr sz="1100" b="1" spc="3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A</a:t>
            </a:r>
            <a:r>
              <a:rPr sz="1100" b="1" spc="-5" dirty="0">
                <a:latin typeface="Arial"/>
                <a:cs typeface="Arial"/>
              </a:rPr>
              <a:t> NEW INDEX)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100" b="1" spc="-5" dirty="0">
                <a:latin typeface="Arial"/>
                <a:cs typeface="Arial"/>
              </a:rPr>
              <a:t>------</a:t>
            </a:r>
            <a:endParaRPr sz="1100" dirty="0">
              <a:latin typeface="Arial"/>
              <a:cs typeface="Arial"/>
            </a:endParaRPr>
          </a:p>
          <a:p>
            <a:pPr marL="166370" marR="3259454" indent="-154305">
              <a:lnSpc>
                <a:spcPts val="1800"/>
              </a:lnSpc>
              <a:spcBef>
                <a:spcPts val="130"/>
              </a:spcBef>
            </a:pPr>
            <a:r>
              <a:rPr sz="1100" b="1" spc="-5" dirty="0">
                <a:latin typeface="Arial"/>
                <a:cs typeface="Arial"/>
              </a:rPr>
              <a:t>select club_model_id, order_status_cd, count(distinct order_id) as </a:t>
            </a:r>
            <a:r>
              <a:rPr sz="1100" b="1" spc="-29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order_count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100" b="1" dirty="0">
                <a:latin typeface="Arial"/>
                <a:cs typeface="Arial"/>
              </a:rPr>
              <a:t>from</a:t>
            </a:r>
            <a:r>
              <a:rPr sz="1100" b="1" spc="-5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order_detail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100" b="1" spc="5" dirty="0">
                <a:latin typeface="Arial"/>
                <a:cs typeface="Arial"/>
              </a:rPr>
              <a:t>where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create_ts</a:t>
            </a:r>
            <a:r>
              <a:rPr sz="1100" b="1" spc="-4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&gt;=</a:t>
            </a:r>
            <a:r>
              <a:rPr sz="1100" b="1" spc="-3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‘2020-09-30</a:t>
            </a:r>
            <a:r>
              <a:rPr sz="1100" b="1" spc="-4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00:00:00.000'</a:t>
            </a:r>
            <a:endParaRPr sz="1100" dirty="0">
              <a:latin typeface="Arial"/>
              <a:cs typeface="Arial"/>
            </a:endParaRPr>
          </a:p>
          <a:p>
            <a:pPr marL="90170" marR="4878705" indent="-635">
              <a:lnSpc>
                <a:spcPct val="135500"/>
              </a:lnSpc>
              <a:spcBef>
                <a:spcPts val="10"/>
              </a:spcBef>
            </a:pPr>
            <a:r>
              <a:rPr sz="1100" b="1" spc="-5" dirty="0">
                <a:latin typeface="Arial"/>
                <a:cs typeface="Arial"/>
              </a:rPr>
              <a:t>and create_ts </a:t>
            </a:r>
            <a:r>
              <a:rPr sz="1100" b="1" dirty="0">
                <a:latin typeface="Arial"/>
                <a:cs typeface="Arial"/>
              </a:rPr>
              <a:t>&lt; ‘2020-10-02 </a:t>
            </a:r>
            <a:r>
              <a:rPr sz="1100" b="1" spc="-5" dirty="0">
                <a:latin typeface="Arial"/>
                <a:cs typeface="Arial"/>
              </a:rPr>
              <a:t>00:00:00.000' </a:t>
            </a:r>
            <a:r>
              <a:rPr sz="1100" b="1" spc="-29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and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purchase_type_cd</a:t>
            </a:r>
            <a:r>
              <a:rPr sz="1100" b="1" spc="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=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'CASH'</a:t>
            </a:r>
            <a:endParaRPr sz="1100" dirty="0">
              <a:latin typeface="Arial"/>
              <a:cs typeface="Arial"/>
            </a:endParaRPr>
          </a:p>
          <a:p>
            <a:pPr marL="12700" marR="4791075" indent="77470">
              <a:lnSpc>
                <a:spcPts val="1800"/>
              </a:lnSpc>
              <a:spcBef>
                <a:spcPts val="130"/>
              </a:spcBef>
            </a:pPr>
            <a:r>
              <a:rPr sz="1100" b="1" spc="-5" dirty="0">
                <a:latin typeface="Arial"/>
                <a:cs typeface="Arial"/>
              </a:rPr>
              <a:t>and order_status_cd not </a:t>
            </a:r>
            <a:r>
              <a:rPr sz="1100" b="1" dirty="0">
                <a:latin typeface="Arial"/>
                <a:cs typeface="Arial"/>
              </a:rPr>
              <a:t>in </a:t>
            </a:r>
            <a:r>
              <a:rPr sz="1100" b="1" spc="-5" dirty="0">
                <a:latin typeface="Arial"/>
                <a:cs typeface="Arial"/>
              </a:rPr>
              <a:t>('REJ', </a:t>
            </a:r>
            <a:r>
              <a:rPr sz="1100" b="1" spc="-10" dirty="0">
                <a:latin typeface="Arial"/>
                <a:cs typeface="Arial"/>
              </a:rPr>
              <a:t>‘ACCP') </a:t>
            </a:r>
            <a:r>
              <a:rPr sz="1100" b="1" spc="-29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group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by</a:t>
            </a:r>
            <a:r>
              <a:rPr sz="1100" b="1" dirty="0">
                <a:latin typeface="Arial"/>
                <a:cs typeface="Arial"/>
              </a:rPr>
              <a:t> 1,2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100" b="1" spc="-5" dirty="0">
                <a:latin typeface="Arial"/>
                <a:cs typeface="Arial"/>
              </a:rPr>
              <a:t>order</a:t>
            </a:r>
            <a:r>
              <a:rPr sz="1100" b="1" spc="-4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by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1,2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100" dirty="0">
                <a:latin typeface="Arial"/>
                <a:cs typeface="Arial"/>
              </a:rPr>
              <a:t>Estimated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Cost: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3</a:t>
            </a: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100" dirty="0">
                <a:latin typeface="Arial"/>
                <a:cs typeface="Arial"/>
              </a:rPr>
              <a:t>Estimated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#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of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Rows</a:t>
            </a:r>
            <a:r>
              <a:rPr sz="1100" spc="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Returned: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1</a:t>
            </a: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1100" dirty="0">
                <a:latin typeface="Arial"/>
                <a:cs typeface="Arial"/>
              </a:rPr>
              <a:t>Temporary</a:t>
            </a:r>
            <a:r>
              <a:rPr sz="1100" spc="-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Files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Required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For: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Order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By</a:t>
            </a:r>
            <a:r>
              <a:rPr sz="1100" spc="30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Group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By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173990" indent="-161925">
              <a:lnSpc>
                <a:spcPct val="100000"/>
              </a:lnSpc>
              <a:spcBef>
                <a:spcPts val="890"/>
              </a:spcBef>
              <a:buAutoNum type="arabicParenR"/>
              <a:tabLst>
                <a:tab pos="174625" algn="l"/>
              </a:tabLst>
            </a:pPr>
            <a:r>
              <a:rPr sz="1100" spc="-5" dirty="0">
                <a:latin typeface="Arial"/>
                <a:cs typeface="Arial"/>
              </a:rPr>
              <a:t>informix.order_detail:</a:t>
            </a:r>
            <a:r>
              <a:rPr sz="1100" spc="-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INDEX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PATH</a:t>
            </a:r>
          </a:p>
          <a:p>
            <a:pPr>
              <a:lnSpc>
                <a:spcPct val="100000"/>
              </a:lnSpc>
              <a:buFont typeface="Arial"/>
              <a:buAutoNum type="arabicParenR"/>
            </a:pPr>
            <a:endParaRPr sz="1200" dirty="0">
              <a:latin typeface="Arial"/>
              <a:cs typeface="Arial"/>
            </a:endParaRPr>
          </a:p>
          <a:p>
            <a:pPr marL="372110" lvl="1" indent="-206375">
              <a:lnSpc>
                <a:spcPct val="100000"/>
              </a:lnSpc>
              <a:spcBef>
                <a:spcPts val="890"/>
              </a:spcBef>
              <a:buAutoNum type="arabicParenBoth"/>
              <a:tabLst>
                <a:tab pos="372745" algn="l"/>
              </a:tabLst>
            </a:pPr>
            <a:r>
              <a:rPr sz="1100" b="1" dirty="0">
                <a:latin typeface="Arial"/>
                <a:cs typeface="Arial"/>
              </a:rPr>
              <a:t>Index</a:t>
            </a:r>
            <a:r>
              <a:rPr sz="1100" b="1" spc="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Keys:</a:t>
            </a:r>
            <a:r>
              <a:rPr sz="1100" b="1" spc="3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create_ts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purchase_type_cd</a:t>
            </a:r>
            <a:r>
              <a:rPr sz="1100" b="1" spc="3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order_status_cd club_model_id</a:t>
            </a:r>
            <a:r>
              <a:rPr sz="1100" b="1" spc="61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(Key-First)</a:t>
            </a:r>
            <a:r>
              <a:rPr sz="1100" b="1" spc="32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(Serial,</a:t>
            </a:r>
            <a:r>
              <a:rPr sz="1100" b="1" spc="-4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fragments: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spc="-15" dirty="0">
                <a:latin typeface="Arial"/>
                <a:cs typeface="Arial"/>
              </a:rPr>
              <a:t>ALL)</a:t>
            </a:r>
            <a:endParaRPr sz="1100" dirty="0">
              <a:latin typeface="Arial"/>
              <a:cs typeface="Arial"/>
            </a:endParaRPr>
          </a:p>
          <a:p>
            <a:pPr marL="318770" marR="738505">
              <a:lnSpc>
                <a:spcPct val="135500"/>
              </a:lnSpc>
            </a:pPr>
            <a:r>
              <a:rPr sz="1100" spc="-5" dirty="0">
                <a:latin typeface="Arial"/>
                <a:cs typeface="Arial"/>
              </a:rPr>
              <a:t>Lower </a:t>
            </a:r>
            <a:r>
              <a:rPr sz="1100" dirty="0">
                <a:latin typeface="Arial"/>
                <a:cs typeface="Arial"/>
              </a:rPr>
              <a:t>Index </a:t>
            </a:r>
            <a:r>
              <a:rPr sz="1100" spc="-5" dirty="0">
                <a:latin typeface="Arial"/>
                <a:cs typeface="Arial"/>
              </a:rPr>
              <a:t>Filter: informix.order_detail.create_ts </a:t>
            </a:r>
            <a:r>
              <a:rPr sz="1100" dirty="0">
                <a:latin typeface="Arial"/>
                <a:cs typeface="Arial"/>
              </a:rPr>
              <a:t>&gt;= </a:t>
            </a:r>
            <a:r>
              <a:rPr sz="1100" spc="-5" dirty="0">
                <a:latin typeface="Arial"/>
                <a:cs typeface="Arial"/>
              </a:rPr>
              <a:t>datetime(2020-09-30 00:00:00.000) year </a:t>
            </a:r>
            <a:r>
              <a:rPr sz="1100" dirty="0">
                <a:latin typeface="Arial"/>
                <a:cs typeface="Arial"/>
              </a:rPr>
              <a:t>to </a:t>
            </a:r>
            <a:r>
              <a:rPr sz="1100" spc="-5" dirty="0">
                <a:latin typeface="Arial"/>
                <a:cs typeface="Arial"/>
              </a:rPr>
              <a:t>fraction(3) </a:t>
            </a:r>
            <a:r>
              <a:rPr sz="1100" spc="-2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Upper </a:t>
            </a:r>
            <a:r>
              <a:rPr sz="1100" dirty="0">
                <a:latin typeface="Arial"/>
                <a:cs typeface="Arial"/>
              </a:rPr>
              <a:t>Index</a:t>
            </a:r>
            <a:r>
              <a:rPr sz="1100" spc="-5" dirty="0">
                <a:latin typeface="Arial"/>
                <a:cs typeface="Arial"/>
              </a:rPr>
              <a:t> Filter: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informix.order_detail.create_ts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&lt;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datetime(2020-10-02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00:00:00.000)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year</a:t>
            </a:r>
            <a:r>
              <a:rPr sz="1100" spc="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fraction(3)</a:t>
            </a:r>
            <a:endParaRPr sz="1100" dirty="0">
              <a:latin typeface="Arial"/>
              <a:cs typeface="Arial"/>
            </a:endParaRPr>
          </a:p>
          <a:p>
            <a:pPr marL="1080770" marR="1981835" indent="-762635">
              <a:lnSpc>
                <a:spcPct val="135500"/>
              </a:lnSpc>
              <a:spcBef>
                <a:spcPts val="10"/>
              </a:spcBef>
            </a:pPr>
            <a:r>
              <a:rPr sz="1100" spc="-5" dirty="0">
                <a:latin typeface="Arial"/>
                <a:cs typeface="Arial"/>
              </a:rPr>
              <a:t>Key-First Filters: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(informix.order_detail.order_status_cd </a:t>
            </a:r>
            <a:r>
              <a:rPr sz="1100" dirty="0">
                <a:latin typeface="Arial"/>
                <a:cs typeface="Arial"/>
              </a:rPr>
              <a:t>NOT IN ('REJ' , </a:t>
            </a:r>
            <a:r>
              <a:rPr sz="1100" spc="-5" dirty="0">
                <a:latin typeface="Arial"/>
                <a:cs typeface="Arial"/>
              </a:rPr>
              <a:t>‘ACCP' </a:t>
            </a:r>
            <a:r>
              <a:rPr sz="1100" dirty="0">
                <a:latin typeface="Arial"/>
                <a:cs typeface="Arial"/>
              </a:rPr>
              <a:t>)) </a:t>
            </a:r>
            <a:r>
              <a:rPr sz="1100" spc="-5" dirty="0">
                <a:latin typeface="Arial"/>
                <a:cs typeface="Arial"/>
              </a:rPr>
              <a:t>AND </a:t>
            </a:r>
            <a:r>
              <a:rPr sz="1100" spc="-2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(informix.order_detail.purchase_type_cd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=</a:t>
            </a:r>
            <a:r>
              <a:rPr sz="1100" spc="-5" dirty="0">
                <a:latin typeface="Arial"/>
                <a:cs typeface="Arial"/>
              </a:rPr>
              <a:t> 'CASH'</a:t>
            </a:r>
            <a:endParaRPr sz="1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260" y="383539"/>
            <a:ext cx="62077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Subquery</a:t>
            </a:r>
            <a:r>
              <a:rPr spc="-30" dirty="0"/>
              <a:t> </a:t>
            </a:r>
            <a:r>
              <a:rPr dirty="0"/>
              <a:t>–</a:t>
            </a:r>
            <a:r>
              <a:rPr spc="-20" dirty="0"/>
              <a:t> </a:t>
            </a:r>
            <a:r>
              <a:rPr dirty="0"/>
              <a:t>Slows</a:t>
            </a:r>
            <a:r>
              <a:rPr spc="-35" dirty="0"/>
              <a:t> </a:t>
            </a:r>
            <a:r>
              <a:rPr spc="-5" dirty="0"/>
              <a:t>Query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1076"/>
            <a:ext cx="6767195" cy="41338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"/>
                <a:cs typeface="Arial"/>
              </a:rPr>
              <a:t>ORIGINAL</a:t>
            </a:r>
            <a:r>
              <a:rPr sz="2800" b="1" spc="-60" dirty="0">
                <a:latin typeface="Arial"/>
                <a:cs typeface="Arial"/>
              </a:rPr>
              <a:t> QUERY: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850" dirty="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tabLst>
                <a:tab pos="2121535" algn="l"/>
              </a:tabLst>
            </a:pPr>
            <a:r>
              <a:rPr sz="2000" dirty="0">
                <a:latin typeface="Arial"/>
                <a:cs typeface="Arial"/>
              </a:rPr>
              <a:t>SELECT	*</a:t>
            </a:r>
          </a:p>
          <a:p>
            <a:pPr marL="927100">
              <a:lnSpc>
                <a:spcPct val="100000"/>
              </a:lnSpc>
              <a:spcBef>
                <a:spcPts val="755"/>
              </a:spcBef>
            </a:pPr>
            <a:r>
              <a:rPr sz="2000" dirty="0">
                <a:latin typeface="Arial"/>
                <a:cs typeface="Arial"/>
              </a:rPr>
              <a:t>FROM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doc</a:t>
            </a:r>
          </a:p>
          <a:p>
            <a:pPr marL="927100">
              <a:lnSpc>
                <a:spcPct val="100000"/>
              </a:lnSpc>
              <a:spcBef>
                <a:spcPts val="755"/>
              </a:spcBef>
              <a:tabLst>
                <a:tab pos="3129280" algn="l"/>
              </a:tabLst>
            </a:pPr>
            <a:r>
              <a:rPr sz="2000" dirty="0">
                <a:latin typeface="Arial"/>
                <a:cs typeface="Arial"/>
              </a:rPr>
              <a:t>WHERE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doc_date	</a:t>
            </a:r>
            <a:r>
              <a:rPr sz="2000" spc="-5" dirty="0">
                <a:latin typeface="Arial"/>
                <a:cs typeface="Arial"/>
              </a:rPr>
              <a:t>BETWEEN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‘2020-03-15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09:00'</a:t>
            </a:r>
          </a:p>
          <a:p>
            <a:pPr marL="1122045">
              <a:lnSpc>
                <a:spcPct val="100000"/>
              </a:lnSpc>
              <a:spcBef>
                <a:spcPts val="770"/>
              </a:spcBef>
            </a:pPr>
            <a:r>
              <a:rPr sz="2000" dirty="0">
                <a:latin typeface="Arial"/>
                <a:cs typeface="Arial"/>
              </a:rPr>
              <a:t>AND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‘2020-03-31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09:00'</a:t>
            </a:r>
          </a:p>
          <a:p>
            <a:pPr marL="1052195">
              <a:lnSpc>
                <a:spcPct val="100000"/>
              </a:lnSpc>
              <a:spcBef>
                <a:spcPts val="755"/>
              </a:spcBef>
            </a:pPr>
            <a:r>
              <a:rPr sz="2000" dirty="0">
                <a:latin typeface="Arial"/>
                <a:cs typeface="Arial"/>
              </a:rPr>
              <a:t>AND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doc_num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(SELECT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DISTINCT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r_doc_num</a:t>
            </a:r>
          </a:p>
          <a:p>
            <a:pPr marL="742315" algn="ctr">
              <a:lnSpc>
                <a:spcPct val="100000"/>
              </a:lnSpc>
              <a:spcBef>
                <a:spcPts val="760"/>
              </a:spcBef>
            </a:pPr>
            <a:r>
              <a:rPr sz="2000" dirty="0">
                <a:latin typeface="Arial"/>
                <a:cs typeface="Arial"/>
              </a:rPr>
              <a:t>FROM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rev</a:t>
            </a:r>
          </a:p>
          <a:p>
            <a:pPr marL="927100" marR="86360" indent="2241550">
              <a:lnSpc>
                <a:spcPct val="131500"/>
              </a:lnSpc>
              <a:spcBef>
                <a:spcPts val="10"/>
              </a:spcBef>
            </a:pPr>
            <a:r>
              <a:rPr sz="2000" dirty="0">
                <a:latin typeface="Arial"/>
                <a:cs typeface="Arial"/>
              </a:rPr>
              <a:t>WHERE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re_op_id=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‘johnsmith')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ORDER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doc_num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DESC;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260" y="383539"/>
            <a:ext cx="62077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Subquery</a:t>
            </a:r>
            <a:r>
              <a:rPr spc="-30" dirty="0"/>
              <a:t> </a:t>
            </a:r>
            <a:r>
              <a:rPr dirty="0"/>
              <a:t>–</a:t>
            </a:r>
            <a:r>
              <a:rPr spc="-20" dirty="0"/>
              <a:t> </a:t>
            </a:r>
            <a:r>
              <a:rPr dirty="0"/>
              <a:t>Slows</a:t>
            </a:r>
            <a:r>
              <a:rPr spc="-35" dirty="0"/>
              <a:t> </a:t>
            </a:r>
            <a:r>
              <a:rPr spc="-5" dirty="0"/>
              <a:t>Query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1076"/>
            <a:ext cx="6767195" cy="4534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"/>
                <a:cs typeface="Arial"/>
              </a:rPr>
              <a:t>CHANGED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60" dirty="0">
                <a:latin typeface="Arial"/>
                <a:cs typeface="Arial"/>
              </a:rPr>
              <a:t>QUERY: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850" dirty="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tabLst>
                <a:tab pos="2121535" algn="l"/>
              </a:tabLst>
            </a:pPr>
            <a:r>
              <a:rPr sz="2000" dirty="0">
                <a:latin typeface="Arial"/>
                <a:cs typeface="Arial"/>
              </a:rPr>
              <a:t>SELECT	*</a:t>
            </a:r>
          </a:p>
          <a:p>
            <a:pPr marL="927100">
              <a:lnSpc>
                <a:spcPct val="100000"/>
              </a:lnSpc>
              <a:spcBef>
                <a:spcPts val="755"/>
              </a:spcBef>
            </a:pPr>
            <a:r>
              <a:rPr sz="2000" dirty="0">
                <a:latin typeface="Arial"/>
                <a:cs typeface="Arial"/>
              </a:rPr>
              <a:t>FROM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doc</a:t>
            </a:r>
          </a:p>
          <a:p>
            <a:pPr marL="927100">
              <a:lnSpc>
                <a:spcPct val="100000"/>
              </a:lnSpc>
              <a:spcBef>
                <a:spcPts val="755"/>
              </a:spcBef>
              <a:tabLst>
                <a:tab pos="3129280" algn="l"/>
              </a:tabLst>
            </a:pPr>
            <a:r>
              <a:rPr sz="2000" dirty="0">
                <a:latin typeface="Arial"/>
                <a:cs typeface="Arial"/>
              </a:rPr>
              <a:t>WHERE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doc_date	</a:t>
            </a:r>
            <a:r>
              <a:rPr sz="2000" spc="-5" dirty="0">
                <a:latin typeface="Arial"/>
                <a:cs typeface="Arial"/>
              </a:rPr>
              <a:t>BETWEEN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‘2020-02-15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08:42'</a:t>
            </a:r>
          </a:p>
          <a:p>
            <a:pPr marL="1051560">
              <a:lnSpc>
                <a:spcPct val="100000"/>
              </a:lnSpc>
              <a:spcBef>
                <a:spcPts val="770"/>
              </a:spcBef>
            </a:pPr>
            <a:r>
              <a:rPr sz="2000" dirty="0">
                <a:latin typeface="Arial"/>
                <a:cs typeface="Arial"/>
              </a:rPr>
              <a:t>AND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‘2020-02-29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08:42'</a:t>
            </a:r>
          </a:p>
          <a:p>
            <a:pPr marL="1051560">
              <a:lnSpc>
                <a:spcPct val="100000"/>
              </a:lnSpc>
              <a:spcBef>
                <a:spcPts val="755"/>
              </a:spcBef>
            </a:pPr>
            <a:r>
              <a:rPr sz="2000" dirty="0">
                <a:latin typeface="Arial"/>
                <a:cs typeface="Arial"/>
              </a:rPr>
              <a:t>AND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doc_num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(SELECT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DISTINCT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r_doc_num</a:t>
            </a:r>
          </a:p>
          <a:p>
            <a:pPr marL="3168650">
              <a:lnSpc>
                <a:spcPct val="100000"/>
              </a:lnSpc>
              <a:spcBef>
                <a:spcPts val="760"/>
              </a:spcBef>
            </a:pPr>
            <a:r>
              <a:rPr sz="2000" dirty="0">
                <a:latin typeface="Arial"/>
                <a:cs typeface="Arial"/>
              </a:rPr>
              <a:t>FROM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rev</a:t>
            </a:r>
          </a:p>
          <a:p>
            <a:pPr marL="3174365">
              <a:lnSpc>
                <a:spcPct val="100000"/>
              </a:lnSpc>
              <a:spcBef>
                <a:spcPts val="765"/>
              </a:spcBef>
            </a:pPr>
            <a:r>
              <a:rPr sz="2000" dirty="0">
                <a:latin typeface="Arial"/>
                <a:cs typeface="Arial"/>
              </a:rPr>
              <a:t>WHERE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re_op_id=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‘johnsmith'</a:t>
            </a:r>
            <a:endParaRPr sz="2000" dirty="0">
              <a:latin typeface="Arial"/>
              <a:cs typeface="Arial"/>
            </a:endParaRPr>
          </a:p>
          <a:p>
            <a:pPr marL="926465" marR="94615" indent="2241550">
              <a:lnSpc>
                <a:spcPct val="131500"/>
              </a:lnSpc>
            </a:pP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doc_num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r_doc_num</a:t>
            </a:r>
            <a:r>
              <a:rPr sz="2000" dirty="0">
                <a:latin typeface="Arial"/>
                <a:cs typeface="Arial"/>
              </a:rPr>
              <a:t>)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ORDER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doc_num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DESC;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3316" y="48260"/>
            <a:ext cx="6860540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735" marR="5080" indent="-1804670">
              <a:lnSpc>
                <a:spcPct val="100000"/>
              </a:lnSpc>
              <a:spcBef>
                <a:spcPts val="100"/>
              </a:spcBef>
              <a:tabLst>
                <a:tab pos="3120390" algn="l"/>
              </a:tabLst>
            </a:pPr>
            <a:r>
              <a:rPr spc="-5" dirty="0"/>
              <a:t>Methods</a:t>
            </a:r>
            <a:r>
              <a:rPr spc="20" dirty="0"/>
              <a:t> </a:t>
            </a:r>
            <a:r>
              <a:rPr dirty="0"/>
              <a:t>for	Improving</a:t>
            </a:r>
            <a:r>
              <a:rPr spc="-114" dirty="0"/>
              <a:t> </a:t>
            </a:r>
            <a:r>
              <a:rPr spc="-5" dirty="0"/>
              <a:t>SQL </a:t>
            </a:r>
            <a:r>
              <a:rPr spc="-1205" dirty="0"/>
              <a:t> </a:t>
            </a:r>
            <a:r>
              <a:rPr dirty="0"/>
              <a:t>Performance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16789"/>
            <a:ext cx="7698740" cy="207073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Use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Multi-Index</a:t>
            </a:r>
            <a:r>
              <a:rPr sz="2800" dirty="0">
                <a:latin typeface="Arial"/>
                <a:cs typeface="Arial"/>
              </a:rPr>
              <a:t> Scans</a:t>
            </a: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Utilize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temp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tables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when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have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large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“IN”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clause</a:t>
            </a: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Utilize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PDQPRIORITY</a:t>
            </a:r>
            <a:endParaRPr sz="28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Utilize</a:t>
            </a:r>
            <a:r>
              <a:rPr sz="2800" spc="-10" dirty="0">
                <a:latin typeface="Arial"/>
                <a:cs typeface="Arial"/>
              </a:rPr>
              <a:t> DS_NONPDQ_QUERY_MEM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3316" y="48260"/>
            <a:ext cx="6860540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735" marR="5080" indent="-1804670">
              <a:lnSpc>
                <a:spcPct val="100000"/>
              </a:lnSpc>
              <a:spcBef>
                <a:spcPts val="100"/>
              </a:spcBef>
              <a:tabLst>
                <a:tab pos="3120390" algn="l"/>
              </a:tabLst>
            </a:pPr>
            <a:r>
              <a:rPr spc="-5" dirty="0"/>
              <a:t>Methods</a:t>
            </a:r>
            <a:r>
              <a:rPr spc="20" dirty="0"/>
              <a:t> </a:t>
            </a:r>
            <a:r>
              <a:rPr dirty="0"/>
              <a:t>for	Improving</a:t>
            </a:r>
            <a:r>
              <a:rPr spc="-114" dirty="0"/>
              <a:t> </a:t>
            </a:r>
            <a:r>
              <a:rPr spc="-5" dirty="0"/>
              <a:t>SQL </a:t>
            </a:r>
            <a:r>
              <a:rPr spc="-1205" dirty="0"/>
              <a:t> </a:t>
            </a:r>
            <a:r>
              <a:rPr dirty="0"/>
              <a:t>Performance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449804"/>
            <a:ext cx="7860030" cy="2968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9550" algn="ctr">
              <a:lnSpc>
                <a:spcPct val="100000"/>
              </a:lnSpc>
              <a:spcBef>
                <a:spcPts val="95"/>
              </a:spcBef>
            </a:pPr>
            <a:r>
              <a:rPr sz="2800" spc="-25" dirty="0">
                <a:latin typeface="Arial"/>
                <a:cs typeface="Arial"/>
              </a:rPr>
              <a:t>MULTI-INDEX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SCANS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100" dirty="0">
              <a:latin typeface="Arial"/>
              <a:cs typeface="Arial"/>
            </a:endParaRPr>
          </a:p>
          <a:p>
            <a:pPr marL="240665" marR="5080" indent="-228600">
              <a:lnSpc>
                <a:spcPts val="3030"/>
              </a:lnSpc>
              <a:buChar char="•"/>
              <a:tabLst>
                <a:tab pos="241300" algn="l"/>
              </a:tabLst>
            </a:pPr>
            <a:r>
              <a:rPr sz="2800" spc="-5" dirty="0">
                <a:latin typeface="Arial"/>
                <a:cs typeface="Arial"/>
              </a:rPr>
              <a:t>With Multi-Index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scans</a:t>
            </a:r>
            <a:r>
              <a:rPr sz="2800" spc="-5" dirty="0">
                <a:latin typeface="Arial"/>
                <a:cs typeface="Arial"/>
              </a:rPr>
              <a:t> if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you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have 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query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that 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has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multiple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criteria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where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clause and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you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have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indexes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with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those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columns,</a:t>
            </a:r>
            <a:r>
              <a:rPr sz="2800" spc="-5" dirty="0">
                <a:latin typeface="Arial"/>
                <a:cs typeface="Arial"/>
              </a:rPr>
              <a:t> the</a:t>
            </a:r>
            <a:r>
              <a:rPr sz="2800" dirty="0">
                <a:latin typeface="Arial"/>
                <a:cs typeface="Arial"/>
              </a:rPr>
              <a:t> optimizer 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can utilize</a:t>
            </a:r>
            <a:r>
              <a:rPr sz="2800" spc="-5" dirty="0">
                <a:latin typeface="Arial"/>
                <a:cs typeface="Arial"/>
              </a:rPr>
              <a:t> multiple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indexes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at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once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improve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performance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query.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0596" y="204266"/>
            <a:ext cx="8340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Methods</a:t>
            </a:r>
            <a:r>
              <a:rPr sz="3600" spc="-20" dirty="0"/>
              <a:t> </a:t>
            </a:r>
            <a:r>
              <a:rPr sz="3600" spc="-5" dirty="0"/>
              <a:t>for</a:t>
            </a:r>
            <a:r>
              <a:rPr sz="3600" dirty="0"/>
              <a:t> </a:t>
            </a:r>
            <a:r>
              <a:rPr sz="3600" spc="-5" dirty="0"/>
              <a:t>Improving</a:t>
            </a:r>
            <a:r>
              <a:rPr sz="3600" spc="-25" dirty="0"/>
              <a:t> </a:t>
            </a:r>
            <a:r>
              <a:rPr sz="3600" spc="-5" dirty="0"/>
              <a:t>SQL</a:t>
            </a:r>
            <a:r>
              <a:rPr sz="3600" spc="-130" dirty="0"/>
              <a:t> </a:t>
            </a:r>
            <a:r>
              <a:rPr sz="3600" spc="-5" dirty="0"/>
              <a:t>Performance</a:t>
            </a:r>
            <a:endParaRPr sz="3600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9970" y="765811"/>
            <a:ext cx="2207260" cy="73596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200" spc="-5" dirty="0">
                <a:latin typeface="Arial"/>
                <a:cs typeface="Arial"/>
              </a:rPr>
              <a:t>SELECT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*</a:t>
            </a: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200" spc="-5" dirty="0">
                <a:latin typeface="Arial"/>
                <a:cs typeface="Arial"/>
              </a:rPr>
              <a:t>FROM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fmexcp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200" dirty="0">
                <a:latin typeface="Arial"/>
                <a:cs typeface="Arial"/>
              </a:rPr>
              <a:t>WHERE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(fxc_catno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  <a:r>
              <a:rPr sz="1200" spc="-5" dirty="0">
                <a:latin typeface="Arial"/>
                <a:cs typeface="Arial"/>
              </a:rPr>
              <a:t> 'JJMA028'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90658" y="1475997"/>
            <a:ext cx="1256030" cy="972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9400"/>
              </a:lnSpc>
              <a:spcBef>
                <a:spcPts val="95"/>
              </a:spcBef>
            </a:pPr>
            <a:r>
              <a:rPr sz="1200" dirty="0">
                <a:latin typeface="Arial"/>
                <a:cs typeface="Arial"/>
              </a:rPr>
              <a:t>OR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fxc_manuno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fxc_vendno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fxc_custno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5" dirty="0">
                <a:latin typeface="Arial"/>
                <a:cs typeface="Arial"/>
              </a:rPr>
              <a:t> fxc_referral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93586" y="1475997"/>
            <a:ext cx="692785" cy="97218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326390">
              <a:lnSpc>
                <a:spcPct val="100000"/>
              </a:lnSpc>
              <a:spcBef>
                <a:spcPts val="520"/>
              </a:spcBef>
            </a:pPr>
            <a:r>
              <a:rPr sz="1200" dirty="0">
                <a:latin typeface="Arial"/>
                <a:cs typeface="Arial"/>
              </a:rPr>
              <a:t>1789</a:t>
            </a:r>
          </a:p>
          <a:p>
            <a:pPr marL="403860">
              <a:lnSpc>
                <a:spcPct val="100000"/>
              </a:lnSpc>
              <a:spcBef>
                <a:spcPts val="420"/>
              </a:spcBef>
            </a:pPr>
            <a:r>
              <a:rPr sz="1200" dirty="0">
                <a:latin typeface="Arial"/>
                <a:cs typeface="Arial"/>
              </a:rPr>
              <a:t>0</a:t>
            </a:r>
          </a:p>
          <a:p>
            <a:pPr marR="5080" algn="r">
              <a:lnSpc>
                <a:spcPct val="100000"/>
              </a:lnSpc>
              <a:spcBef>
                <a:spcPts val="430"/>
              </a:spcBef>
            </a:pPr>
            <a:r>
              <a:rPr sz="1200" dirty="0">
                <a:latin typeface="Arial"/>
                <a:cs typeface="Arial"/>
              </a:rPr>
              <a:t>3451</a:t>
            </a:r>
            <a:r>
              <a:rPr sz="1200" spc="-10" dirty="0">
                <a:latin typeface="Arial"/>
                <a:cs typeface="Arial"/>
              </a:rPr>
              <a:t>4</a:t>
            </a:r>
            <a:r>
              <a:rPr sz="1200" spc="-95" dirty="0">
                <a:latin typeface="Arial"/>
                <a:cs typeface="Arial"/>
              </a:rPr>
              <a:t>1</a:t>
            </a:r>
            <a:r>
              <a:rPr sz="1200" spc="-10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2</a:t>
            </a:r>
          </a:p>
          <a:p>
            <a:pPr marR="42545" algn="r">
              <a:lnSpc>
                <a:spcPct val="100000"/>
              </a:lnSpc>
              <a:spcBef>
                <a:spcPts val="420"/>
              </a:spcBef>
            </a:pPr>
            <a:r>
              <a:rPr sz="1200" spc="-5" dirty="0">
                <a:latin typeface="Arial"/>
                <a:cs typeface="Arial"/>
              </a:rPr>
              <a:t>173225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2880" marR="4977765">
              <a:lnSpc>
                <a:spcPct val="129600"/>
              </a:lnSpc>
              <a:spcBef>
                <a:spcPts val="105"/>
              </a:spcBef>
              <a:tabLst>
                <a:tab pos="1670685" algn="l"/>
              </a:tabLst>
            </a:pPr>
            <a:r>
              <a:rPr dirty="0"/>
              <a:t>OR</a:t>
            </a:r>
            <a:r>
              <a:rPr spc="10" dirty="0"/>
              <a:t> f</a:t>
            </a:r>
            <a:r>
              <a:rPr spc="-15" dirty="0"/>
              <a:t>x</a:t>
            </a:r>
            <a:r>
              <a:rPr dirty="0"/>
              <a:t>c_p</a:t>
            </a:r>
            <a:r>
              <a:rPr spc="-5" dirty="0"/>
              <a:t>r</a:t>
            </a:r>
            <a:r>
              <a:rPr dirty="0"/>
              <a:t>od</a:t>
            </a:r>
            <a:r>
              <a:rPr spc="-5" dirty="0"/>
              <a:t>c</a:t>
            </a:r>
            <a:r>
              <a:rPr spc="-10" dirty="0"/>
              <a:t>od</a:t>
            </a:r>
            <a:r>
              <a:rPr dirty="0"/>
              <a:t>e</a:t>
            </a:r>
            <a:r>
              <a:rPr spc="-30" dirty="0"/>
              <a:t> </a:t>
            </a:r>
            <a:r>
              <a:rPr dirty="0"/>
              <a:t>=	199  OR </a:t>
            </a:r>
            <a:r>
              <a:rPr spc="-5" dirty="0"/>
              <a:t>fxc_hcpcs </a:t>
            </a:r>
            <a:r>
              <a:rPr dirty="0"/>
              <a:t>= </a:t>
            </a:r>
            <a:r>
              <a:rPr spc="-5" dirty="0"/>
              <a:t>'A6021' </a:t>
            </a:r>
            <a:r>
              <a:rPr dirty="0"/>
              <a:t> OR </a:t>
            </a:r>
            <a:r>
              <a:rPr spc="-5" dirty="0"/>
              <a:t>fxc_inscode</a:t>
            </a:r>
            <a:r>
              <a:rPr spc="-35" dirty="0"/>
              <a:t> </a:t>
            </a:r>
            <a:r>
              <a:rPr dirty="0"/>
              <a:t>=</a:t>
            </a:r>
            <a:r>
              <a:rPr spc="-10" dirty="0"/>
              <a:t> </a:t>
            </a:r>
            <a:r>
              <a:rPr dirty="0"/>
              <a:t>14</a:t>
            </a:r>
          </a:p>
          <a:p>
            <a:pPr marL="182880" marR="3656965">
              <a:lnSpc>
                <a:spcPts val="1870"/>
              </a:lnSpc>
              <a:spcBef>
                <a:spcPts val="125"/>
              </a:spcBef>
              <a:tabLst>
                <a:tab pos="1612265" algn="l"/>
              </a:tabLst>
            </a:pPr>
            <a:r>
              <a:rPr dirty="0"/>
              <a:t>OR</a:t>
            </a:r>
            <a:r>
              <a:rPr spc="5" dirty="0"/>
              <a:t> </a:t>
            </a:r>
            <a:r>
              <a:rPr spc="-5" dirty="0"/>
              <a:t>(fxc_agency</a:t>
            </a:r>
            <a:r>
              <a:rPr spc="-40" dirty="0"/>
              <a:t> </a:t>
            </a:r>
            <a:r>
              <a:rPr dirty="0"/>
              <a:t>= 0</a:t>
            </a:r>
            <a:r>
              <a:rPr spc="260" dirty="0"/>
              <a:t> </a:t>
            </a:r>
            <a:r>
              <a:rPr spc="-5" dirty="0"/>
              <a:t>AND</a:t>
            </a:r>
            <a:r>
              <a:rPr spc="-20" dirty="0"/>
              <a:t> </a:t>
            </a:r>
            <a:r>
              <a:rPr spc="-5" dirty="0"/>
              <a:t>fxc_agencyloc</a:t>
            </a:r>
            <a:r>
              <a:rPr spc="-30" dirty="0"/>
              <a:t> </a:t>
            </a:r>
            <a:r>
              <a:rPr dirty="0"/>
              <a:t>=</a:t>
            </a:r>
            <a:r>
              <a:rPr spc="-5" dirty="0"/>
              <a:t> </a:t>
            </a:r>
            <a:r>
              <a:rPr dirty="0"/>
              <a:t>0) </a:t>
            </a:r>
            <a:r>
              <a:rPr spc="-320" dirty="0"/>
              <a:t> </a:t>
            </a:r>
            <a:r>
              <a:rPr dirty="0"/>
              <a:t>OR</a:t>
            </a:r>
            <a:r>
              <a:rPr spc="15" dirty="0"/>
              <a:t> </a:t>
            </a:r>
            <a:r>
              <a:rPr spc="-5" dirty="0"/>
              <a:t>(fxc_custtype</a:t>
            </a:r>
            <a:r>
              <a:rPr spc="-15" dirty="0"/>
              <a:t> </a:t>
            </a:r>
            <a:r>
              <a:rPr dirty="0"/>
              <a:t>=	4510)</a:t>
            </a: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pc="-5" dirty="0"/>
              <a:t>AND</a:t>
            </a:r>
            <a:r>
              <a:rPr spc="-25" dirty="0"/>
              <a:t> TODAY </a:t>
            </a:r>
            <a:r>
              <a:rPr spc="-5" dirty="0"/>
              <a:t>between</a:t>
            </a:r>
            <a:r>
              <a:rPr spc="-30" dirty="0"/>
              <a:t> </a:t>
            </a:r>
            <a:r>
              <a:rPr spc="-5" dirty="0"/>
              <a:t>fxc_begdate</a:t>
            </a:r>
            <a:r>
              <a:rPr spc="-100" dirty="0"/>
              <a:t> </a:t>
            </a:r>
            <a:r>
              <a:rPr spc="-5" dirty="0"/>
              <a:t>AND</a:t>
            </a:r>
            <a:r>
              <a:rPr spc="5" dirty="0"/>
              <a:t> </a:t>
            </a:r>
            <a:r>
              <a:rPr spc="-5" dirty="0"/>
              <a:t>fxc_enddate</a:t>
            </a:r>
          </a:p>
          <a:p>
            <a:pPr>
              <a:lnSpc>
                <a:spcPct val="100000"/>
              </a:lnSpc>
            </a:pPr>
            <a:endParaRPr sz="1300" dirty="0"/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b="1" spc="-5" dirty="0">
                <a:latin typeface="Arial"/>
                <a:cs typeface="Arial"/>
              </a:rPr>
              <a:t>Estimated</a:t>
            </a:r>
            <a:r>
              <a:rPr b="1" spc="-4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Cost:</a:t>
            </a:r>
            <a:r>
              <a:rPr b="1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179383</a:t>
            </a: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b="1" spc="-5" dirty="0">
                <a:latin typeface="Arial"/>
                <a:cs typeface="Arial"/>
              </a:rPr>
              <a:t>Estimated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# </a:t>
            </a:r>
            <a:r>
              <a:rPr b="1" spc="-5" dirty="0">
                <a:latin typeface="Arial"/>
                <a:cs typeface="Arial"/>
              </a:rPr>
              <a:t>of</a:t>
            </a:r>
            <a:r>
              <a:rPr b="1" spc="-1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Rows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Returned: </a:t>
            </a:r>
            <a:r>
              <a:rPr b="1" dirty="0">
                <a:latin typeface="Arial"/>
                <a:cs typeface="Arial"/>
              </a:rPr>
              <a:t>24343</a:t>
            </a: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 marL="97790">
              <a:lnSpc>
                <a:spcPct val="100000"/>
              </a:lnSpc>
              <a:spcBef>
                <a:spcPts val="795"/>
              </a:spcBef>
            </a:pPr>
            <a:r>
              <a:rPr b="1" dirty="0">
                <a:latin typeface="Arial"/>
                <a:cs typeface="Arial"/>
              </a:rPr>
              <a:t>1)</a:t>
            </a:r>
            <a:r>
              <a:rPr b="1" spc="-5" dirty="0">
                <a:latin typeface="Arial"/>
                <a:cs typeface="Arial"/>
              </a:rPr>
              <a:t> informix.fmexcp: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SEQUENTIAL</a:t>
            </a:r>
            <a:r>
              <a:rPr b="1" spc="15" dirty="0">
                <a:latin typeface="Arial"/>
                <a:cs typeface="Arial"/>
              </a:rPr>
              <a:t> </a:t>
            </a:r>
            <a:r>
              <a:rPr b="1" spc="-15" dirty="0">
                <a:latin typeface="Arial"/>
                <a:cs typeface="Arial"/>
              </a:rPr>
              <a:t>SCAN</a:t>
            </a:r>
          </a:p>
          <a:p>
            <a:pPr marL="355600" marR="5080">
              <a:lnSpc>
                <a:spcPct val="129200"/>
              </a:lnSpc>
            </a:pPr>
            <a:r>
              <a:rPr spc="-5" dirty="0"/>
              <a:t>Filters: (((((((((((informix.fmexcp.fxc_hcpcs </a:t>
            </a:r>
            <a:r>
              <a:rPr dirty="0"/>
              <a:t>= </a:t>
            </a:r>
            <a:r>
              <a:rPr spc="-5" dirty="0"/>
              <a:t>'A6021' </a:t>
            </a:r>
            <a:r>
              <a:rPr dirty="0"/>
              <a:t>OR </a:t>
            </a:r>
            <a:r>
              <a:rPr spc="-5" dirty="0"/>
              <a:t>informix.fmexcp.fxc_catno </a:t>
            </a:r>
            <a:r>
              <a:rPr dirty="0"/>
              <a:t>= </a:t>
            </a:r>
            <a:r>
              <a:rPr spc="-5" dirty="0"/>
              <a:t>'JJMA028’ </a:t>
            </a:r>
            <a:r>
              <a:rPr dirty="0"/>
              <a:t>) </a:t>
            </a:r>
            <a:r>
              <a:rPr spc="-320" dirty="0"/>
              <a:t> </a:t>
            </a:r>
            <a:r>
              <a:rPr dirty="0"/>
              <a:t>OR </a:t>
            </a:r>
            <a:r>
              <a:rPr spc="-5" dirty="0"/>
              <a:t>informix.fmexcp.fxc_prodcode</a:t>
            </a:r>
            <a:r>
              <a:rPr spc="-45" dirty="0"/>
              <a:t> </a:t>
            </a:r>
            <a:r>
              <a:rPr dirty="0"/>
              <a:t>=</a:t>
            </a:r>
            <a:r>
              <a:rPr spc="5" dirty="0"/>
              <a:t> </a:t>
            </a:r>
            <a:r>
              <a:rPr dirty="0"/>
              <a:t>199</a:t>
            </a:r>
            <a:r>
              <a:rPr spc="-30" dirty="0"/>
              <a:t> </a:t>
            </a:r>
            <a:r>
              <a:rPr dirty="0"/>
              <a:t>)</a:t>
            </a:r>
            <a:r>
              <a:rPr spc="10" dirty="0"/>
              <a:t> </a:t>
            </a:r>
            <a:r>
              <a:rPr dirty="0"/>
              <a:t>OR </a:t>
            </a:r>
            <a:r>
              <a:rPr spc="-5" dirty="0"/>
              <a:t>informix.fmexcp.fxc_inscode</a:t>
            </a:r>
            <a:r>
              <a:rPr spc="-45" dirty="0"/>
              <a:t> </a:t>
            </a:r>
            <a:r>
              <a:rPr dirty="0"/>
              <a:t>=</a:t>
            </a:r>
            <a:r>
              <a:rPr spc="10" dirty="0"/>
              <a:t> </a:t>
            </a:r>
            <a:r>
              <a:rPr dirty="0"/>
              <a:t>14</a:t>
            </a:r>
            <a:r>
              <a:rPr spc="-20" dirty="0"/>
              <a:t> </a:t>
            </a:r>
            <a:r>
              <a:rPr dirty="0"/>
              <a:t>)</a:t>
            </a:r>
          </a:p>
          <a:p>
            <a:pPr marL="355600" marR="782320">
              <a:lnSpc>
                <a:spcPct val="129200"/>
              </a:lnSpc>
              <a:spcBef>
                <a:spcPts val="10"/>
              </a:spcBef>
            </a:pPr>
            <a:r>
              <a:rPr dirty="0"/>
              <a:t>OR </a:t>
            </a:r>
            <a:r>
              <a:rPr spc="-5" dirty="0"/>
              <a:t>informix.fmexcp.fxc_referral </a:t>
            </a:r>
            <a:r>
              <a:rPr dirty="0"/>
              <a:t>= </a:t>
            </a:r>
            <a:r>
              <a:rPr spc="-5" dirty="0"/>
              <a:t>173225 </a:t>
            </a:r>
            <a:r>
              <a:rPr dirty="0"/>
              <a:t>) OR </a:t>
            </a:r>
            <a:r>
              <a:rPr spc="-5" dirty="0"/>
              <a:t>informix.fmexcp.fxc_manuno </a:t>
            </a:r>
            <a:r>
              <a:rPr dirty="0"/>
              <a:t>= 1789 ) </a:t>
            </a:r>
            <a:r>
              <a:rPr spc="-320" dirty="0"/>
              <a:t> </a:t>
            </a:r>
            <a:r>
              <a:rPr dirty="0"/>
              <a:t>OR </a:t>
            </a:r>
            <a:r>
              <a:rPr spc="-5" dirty="0"/>
              <a:t>informix.fmexcp.fxc_vendno</a:t>
            </a:r>
            <a:r>
              <a:rPr spc="-30" dirty="0"/>
              <a:t> </a:t>
            </a:r>
            <a:r>
              <a:rPr dirty="0"/>
              <a:t>=</a:t>
            </a:r>
            <a:r>
              <a:rPr spc="-5" dirty="0"/>
              <a:t> </a:t>
            </a:r>
            <a:r>
              <a:rPr dirty="0"/>
              <a:t>0</a:t>
            </a:r>
            <a:r>
              <a:rPr spc="10" dirty="0"/>
              <a:t> </a:t>
            </a:r>
            <a:r>
              <a:rPr dirty="0"/>
              <a:t>)</a:t>
            </a:r>
            <a:r>
              <a:rPr spc="-5" dirty="0"/>
              <a:t> </a:t>
            </a:r>
            <a:r>
              <a:rPr dirty="0"/>
              <a:t>OR </a:t>
            </a:r>
            <a:r>
              <a:rPr spc="-5" dirty="0"/>
              <a:t>informix.fmexcp.fxc_custtype</a:t>
            </a:r>
            <a:r>
              <a:rPr dirty="0"/>
              <a:t> =</a:t>
            </a:r>
            <a:r>
              <a:rPr spc="-30" dirty="0"/>
              <a:t> </a:t>
            </a:r>
            <a:r>
              <a:rPr dirty="0"/>
              <a:t>4510</a:t>
            </a:r>
            <a:r>
              <a:rPr spc="-30" dirty="0"/>
              <a:t> </a:t>
            </a:r>
            <a:r>
              <a:rPr dirty="0"/>
              <a:t>)</a:t>
            </a:r>
          </a:p>
          <a:p>
            <a:pPr marL="355600">
              <a:lnSpc>
                <a:spcPct val="100000"/>
              </a:lnSpc>
              <a:spcBef>
                <a:spcPts val="420"/>
              </a:spcBef>
            </a:pPr>
            <a:r>
              <a:rPr dirty="0"/>
              <a:t>OR</a:t>
            </a:r>
            <a:r>
              <a:rPr spc="5" dirty="0"/>
              <a:t> </a:t>
            </a:r>
            <a:r>
              <a:rPr spc="-5" dirty="0"/>
              <a:t>informix.fmexcp.fxc_custno</a:t>
            </a:r>
            <a:r>
              <a:rPr spc="-45" dirty="0"/>
              <a:t> </a:t>
            </a:r>
            <a:r>
              <a:rPr dirty="0"/>
              <a:t>=</a:t>
            </a:r>
            <a:r>
              <a:rPr spc="10" dirty="0"/>
              <a:t> </a:t>
            </a:r>
            <a:r>
              <a:rPr spc="-15" dirty="0"/>
              <a:t>34514112)</a:t>
            </a:r>
            <a:r>
              <a:rPr spc="-20" dirty="0"/>
              <a:t> </a:t>
            </a:r>
            <a:r>
              <a:rPr dirty="0"/>
              <a:t>OR</a:t>
            </a:r>
            <a:r>
              <a:rPr spc="5" dirty="0"/>
              <a:t> </a:t>
            </a:r>
            <a:r>
              <a:rPr spc="-5" dirty="0"/>
              <a:t>(informix.fmexcp.fxc_agency</a:t>
            </a:r>
            <a:r>
              <a:rPr spc="-30" dirty="0"/>
              <a:t> </a:t>
            </a:r>
            <a:r>
              <a:rPr dirty="0"/>
              <a:t>=</a:t>
            </a:r>
            <a:r>
              <a:rPr spc="10" dirty="0"/>
              <a:t> </a:t>
            </a:r>
            <a:r>
              <a:rPr dirty="0"/>
              <a:t>0</a:t>
            </a:r>
          </a:p>
          <a:p>
            <a:pPr marL="390525" marR="438784">
              <a:lnSpc>
                <a:spcPct val="129200"/>
              </a:lnSpc>
              <a:spcBef>
                <a:spcPts val="15"/>
              </a:spcBef>
            </a:pPr>
            <a:r>
              <a:rPr spc="-5" dirty="0"/>
              <a:t>AND informix.fmexcp.fxc_agencyloc </a:t>
            </a:r>
            <a:r>
              <a:rPr dirty="0"/>
              <a:t>= 0 ) ) </a:t>
            </a:r>
            <a:r>
              <a:rPr spc="-5" dirty="0"/>
              <a:t>AND informix.fmexcp.fxc_enddate &gt;= </a:t>
            </a:r>
            <a:r>
              <a:rPr spc="-25" dirty="0"/>
              <a:t>TODAY </a:t>
            </a:r>
            <a:r>
              <a:rPr dirty="0"/>
              <a:t>) </a:t>
            </a:r>
            <a:r>
              <a:rPr spc="-320" dirty="0"/>
              <a:t> </a:t>
            </a:r>
            <a:r>
              <a:rPr spc="-5" dirty="0"/>
              <a:t>AND</a:t>
            </a:r>
            <a:r>
              <a:rPr spc="-15" dirty="0"/>
              <a:t> </a:t>
            </a:r>
            <a:r>
              <a:rPr spc="-5" dirty="0"/>
              <a:t>informix.fmexcp.fxc_begdate</a:t>
            </a:r>
            <a:r>
              <a:rPr spc="-45" dirty="0"/>
              <a:t> </a:t>
            </a:r>
            <a:r>
              <a:rPr spc="-5" dirty="0"/>
              <a:t>&lt;=</a:t>
            </a:r>
            <a:r>
              <a:rPr spc="-15" dirty="0"/>
              <a:t> </a:t>
            </a:r>
            <a:r>
              <a:rPr spc="-25" dirty="0"/>
              <a:t>TODAY</a:t>
            </a:r>
            <a:r>
              <a:rPr spc="-30" dirty="0"/>
              <a:t> </a:t>
            </a:r>
            <a:r>
              <a:rPr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7512" y="383539"/>
            <a:ext cx="67500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85" dirty="0"/>
              <a:t> </a:t>
            </a:r>
            <a:r>
              <a:rPr dirty="0"/>
              <a:t>Statement</a:t>
            </a:r>
            <a:r>
              <a:rPr spc="-15" dirty="0"/>
              <a:t> </a:t>
            </a:r>
            <a:r>
              <a:rPr spc="-5" dirty="0"/>
              <a:t>Cache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44809" y="1457718"/>
            <a:ext cx="7300595" cy="451866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2800" b="1" spc="-10" dirty="0">
                <a:latin typeface="Arial"/>
                <a:cs typeface="Arial"/>
              </a:rPr>
              <a:t>Dump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query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plans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from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Statement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Cache</a:t>
            </a:r>
            <a:endParaRPr sz="2800" dirty="0">
              <a:latin typeface="Arial"/>
              <a:cs typeface="Arial"/>
            </a:endParaRPr>
          </a:p>
          <a:p>
            <a:pPr marL="241300" marR="2010410" indent="-228600">
              <a:lnSpc>
                <a:spcPts val="3030"/>
              </a:lnSpc>
              <a:spcBef>
                <a:spcPts val="103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Arial"/>
                <a:cs typeface="Arial"/>
              </a:rPr>
              <a:t>New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onconfig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parameter 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STMT</a:t>
            </a:r>
            <a:r>
              <a:rPr sz="2800" b="1" spc="-5" dirty="0">
                <a:latin typeface="Arial"/>
                <a:cs typeface="Arial"/>
              </a:rPr>
              <a:t>_</a:t>
            </a:r>
            <a:r>
              <a:rPr sz="2800" b="1" spc="-10" dirty="0">
                <a:latin typeface="Arial"/>
                <a:cs typeface="Arial"/>
              </a:rPr>
              <a:t>CA</a:t>
            </a:r>
            <a:r>
              <a:rPr sz="2800" b="1" dirty="0">
                <a:latin typeface="Arial"/>
                <a:cs typeface="Arial"/>
              </a:rPr>
              <a:t>C</a:t>
            </a:r>
            <a:r>
              <a:rPr sz="2800" b="1" spc="-10" dirty="0">
                <a:latin typeface="Arial"/>
                <a:cs typeface="Arial"/>
              </a:rPr>
              <a:t>H</a:t>
            </a:r>
            <a:r>
              <a:rPr sz="2800" b="1" spc="-15" dirty="0">
                <a:latin typeface="Arial"/>
                <a:cs typeface="Arial"/>
              </a:rPr>
              <a:t>E</a:t>
            </a:r>
            <a:r>
              <a:rPr sz="2800" b="1" spc="-5" dirty="0">
                <a:latin typeface="Arial"/>
                <a:cs typeface="Arial"/>
              </a:rPr>
              <a:t>_</a:t>
            </a:r>
            <a:r>
              <a:rPr sz="2800" b="1" dirty="0">
                <a:latin typeface="Arial"/>
                <a:cs typeface="Arial"/>
              </a:rPr>
              <a:t>Q</a:t>
            </a:r>
            <a:r>
              <a:rPr sz="2800" b="1" spc="-10" dirty="0">
                <a:latin typeface="Arial"/>
                <a:cs typeface="Arial"/>
              </a:rPr>
              <a:t>U</a:t>
            </a:r>
            <a:r>
              <a:rPr sz="2800" b="1" dirty="0">
                <a:latin typeface="Arial"/>
                <a:cs typeface="Arial"/>
              </a:rPr>
              <a:t>E</a:t>
            </a:r>
            <a:r>
              <a:rPr sz="2800" b="1" spc="-105" dirty="0">
                <a:latin typeface="Arial"/>
                <a:cs typeface="Arial"/>
              </a:rPr>
              <a:t>R</a:t>
            </a:r>
            <a:r>
              <a:rPr sz="2800" b="1" spc="-10" dirty="0">
                <a:latin typeface="Arial"/>
                <a:cs typeface="Arial"/>
              </a:rPr>
              <a:t>Y</a:t>
            </a:r>
            <a:r>
              <a:rPr sz="2800" b="1" spc="-5" dirty="0">
                <a:latin typeface="Arial"/>
                <a:cs typeface="Arial"/>
              </a:rPr>
              <a:t>_</a:t>
            </a:r>
            <a:r>
              <a:rPr sz="2800" b="1" dirty="0">
                <a:latin typeface="Arial"/>
                <a:cs typeface="Arial"/>
              </a:rPr>
              <a:t>P</a:t>
            </a:r>
            <a:r>
              <a:rPr sz="2800" b="1" spc="-10" dirty="0">
                <a:latin typeface="Arial"/>
                <a:cs typeface="Arial"/>
              </a:rPr>
              <a:t>L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-5" dirty="0">
                <a:latin typeface="Arial"/>
                <a:cs typeface="Arial"/>
              </a:rPr>
              <a:t>N</a:t>
            </a:r>
            <a:endParaRPr sz="28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180"/>
              </a:spcBef>
              <a:buFont typeface="Arial"/>
              <a:buChar char="•"/>
              <a:tabLst>
                <a:tab pos="698500" algn="l"/>
              </a:tabLst>
            </a:pPr>
            <a:r>
              <a:rPr sz="2400" b="1" dirty="0">
                <a:latin typeface="Arial"/>
                <a:cs typeface="Arial"/>
              </a:rPr>
              <a:t>0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–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Disabled</a:t>
            </a:r>
            <a:endParaRPr sz="2400" dirty="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8500" algn="l"/>
              </a:tabLst>
            </a:pPr>
            <a:r>
              <a:rPr sz="2400" b="1" dirty="0">
                <a:latin typeface="Arial"/>
                <a:cs typeface="Arial"/>
              </a:rPr>
              <a:t>1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–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Enabled</a:t>
            </a:r>
            <a:endParaRPr sz="24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5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Arial"/>
                <a:cs typeface="Arial"/>
              </a:rPr>
              <a:t>Disabled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by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Default</a:t>
            </a:r>
            <a:endParaRPr sz="2800" dirty="0">
              <a:latin typeface="Arial"/>
              <a:cs typeface="Arial"/>
            </a:endParaRPr>
          </a:p>
          <a:p>
            <a:pPr marL="241300" marR="2259965" indent="-228600">
              <a:lnSpc>
                <a:spcPts val="3030"/>
              </a:lnSpc>
              <a:spcBef>
                <a:spcPts val="103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Arial"/>
                <a:cs typeface="Arial"/>
              </a:rPr>
              <a:t>WILL </a:t>
            </a:r>
            <a:r>
              <a:rPr sz="2800" b="1" spc="-10" dirty="0">
                <a:latin typeface="Arial"/>
                <a:cs typeface="Arial"/>
              </a:rPr>
              <a:t>consume </a:t>
            </a:r>
            <a:r>
              <a:rPr sz="2800" b="1" spc="-5" dirty="0">
                <a:latin typeface="Arial"/>
                <a:cs typeface="Arial"/>
              </a:rPr>
              <a:t>more of </a:t>
            </a:r>
            <a:r>
              <a:rPr sz="2800" b="1" spc="-15" dirty="0">
                <a:latin typeface="Arial"/>
                <a:cs typeface="Arial"/>
              </a:rPr>
              <a:t>your </a:t>
            </a:r>
            <a:r>
              <a:rPr sz="2800" b="1" spc="-76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STMT_CACHE_SIZE</a:t>
            </a:r>
            <a:endParaRPr sz="2800" dirty="0">
              <a:latin typeface="Arial"/>
              <a:cs typeface="Arial"/>
            </a:endParaRPr>
          </a:p>
          <a:p>
            <a:pPr marL="241300" marR="5080" indent="-228600">
              <a:lnSpc>
                <a:spcPts val="303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Arial"/>
                <a:cs typeface="Arial"/>
              </a:rPr>
              <a:t>Query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plan is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viewable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in 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sysmaster:syssscelem.queryplan</a:t>
            </a:r>
            <a:r>
              <a:rPr sz="2800" b="1" spc="10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column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9675" y="690826"/>
            <a:ext cx="8340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Methods</a:t>
            </a:r>
            <a:r>
              <a:rPr sz="3600" spc="-20" dirty="0"/>
              <a:t> </a:t>
            </a:r>
            <a:r>
              <a:rPr sz="3600" spc="-5" dirty="0"/>
              <a:t>for</a:t>
            </a:r>
            <a:r>
              <a:rPr sz="3600" dirty="0"/>
              <a:t> </a:t>
            </a:r>
            <a:r>
              <a:rPr sz="3600" spc="-5" dirty="0"/>
              <a:t>Improving</a:t>
            </a:r>
            <a:r>
              <a:rPr sz="3600" spc="-25" dirty="0"/>
              <a:t> </a:t>
            </a:r>
            <a:r>
              <a:rPr sz="3600" spc="-5" dirty="0"/>
              <a:t>SQL</a:t>
            </a:r>
            <a:r>
              <a:rPr sz="3600" spc="-130" dirty="0"/>
              <a:t> </a:t>
            </a:r>
            <a:r>
              <a:rPr sz="3600" spc="-5" dirty="0"/>
              <a:t>Performance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1429368" y="2098498"/>
            <a:ext cx="13843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Query</a:t>
            </a:r>
            <a:r>
              <a:rPr sz="1500" spc="-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statistics:</a:t>
            </a:r>
          </a:p>
        </p:txBody>
      </p:sp>
      <p:sp>
        <p:nvSpPr>
          <p:cNvPr id="4" name="object 4"/>
          <p:cNvSpPr/>
          <p:nvPr/>
        </p:nvSpPr>
        <p:spPr>
          <a:xfrm>
            <a:off x="1442068" y="2563255"/>
            <a:ext cx="1085215" cy="0"/>
          </a:xfrm>
          <a:custGeom>
            <a:avLst/>
            <a:gdLst/>
            <a:ahLst/>
            <a:cxnLst/>
            <a:rect l="l" t="t" r="r" b="b"/>
            <a:pathLst>
              <a:path w="1085214">
                <a:moveTo>
                  <a:pt x="0" y="0"/>
                </a:moveTo>
                <a:lnTo>
                  <a:pt x="1085088" y="0"/>
                </a:lnTo>
              </a:path>
            </a:pathLst>
          </a:custGeom>
          <a:ln w="1676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1531476" y="3028138"/>
            <a:ext cx="101155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35" dirty="0">
                <a:latin typeface="Arial"/>
                <a:cs typeface="Arial"/>
              </a:rPr>
              <a:t>Table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map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:</a:t>
            </a:r>
          </a:p>
        </p:txBody>
      </p:sp>
      <p:sp>
        <p:nvSpPr>
          <p:cNvPr id="6" name="object 6"/>
          <p:cNvSpPr/>
          <p:nvPr/>
        </p:nvSpPr>
        <p:spPr>
          <a:xfrm>
            <a:off x="1547224" y="3492894"/>
            <a:ext cx="1783080" cy="0"/>
          </a:xfrm>
          <a:custGeom>
            <a:avLst/>
            <a:gdLst/>
            <a:ahLst/>
            <a:cxnLst/>
            <a:rect l="l" t="t" r="r" b="b"/>
            <a:pathLst>
              <a:path w="1783079">
                <a:moveTo>
                  <a:pt x="0" y="0"/>
                </a:moveTo>
                <a:lnTo>
                  <a:pt x="1783061" y="0"/>
                </a:lnTo>
              </a:path>
            </a:pathLst>
          </a:custGeom>
          <a:ln w="1676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534524" y="3648406"/>
            <a:ext cx="119253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Internal</a:t>
            </a:r>
            <a:r>
              <a:rPr sz="1500" spc="-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name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959322" y="3648406"/>
            <a:ext cx="101219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75" dirty="0">
                <a:latin typeface="Arial"/>
                <a:cs typeface="Arial"/>
              </a:rPr>
              <a:t>T</a:t>
            </a:r>
            <a:r>
              <a:rPr sz="1500" spc="5" dirty="0">
                <a:latin typeface="Arial"/>
                <a:cs typeface="Arial"/>
              </a:rPr>
              <a:t>ab</a:t>
            </a:r>
            <a:r>
              <a:rPr sz="1500" dirty="0">
                <a:latin typeface="Arial"/>
                <a:cs typeface="Arial"/>
              </a:rPr>
              <a:t>le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na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e</a:t>
            </a:r>
          </a:p>
        </p:txBody>
      </p:sp>
      <p:sp>
        <p:nvSpPr>
          <p:cNvPr id="9" name="object 9"/>
          <p:cNvSpPr/>
          <p:nvPr/>
        </p:nvSpPr>
        <p:spPr>
          <a:xfrm>
            <a:off x="1547224" y="4111638"/>
            <a:ext cx="1783080" cy="0"/>
          </a:xfrm>
          <a:custGeom>
            <a:avLst/>
            <a:gdLst/>
            <a:ahLst/>
            <a:cxnLst/>
            <a:rect l="l" t="t" r="r" b="b"/>
            <a:pathLst>
              <a:path w="1783079">
                <a:moveTo>
                  <a:pt x="0" y="0"/>
                </a:moveTo>
                <a:lnTo>
                  <a:pt x="1783061" y="0"/>
                </a:lnTo>
              </a:path>
            </a:pathLst>
          </a:custGeom>
          <a:ln w="1676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/>
          <p:nvPr/>
        </p:nvSpPr>
        <p:spPr>
          <a:xfrm>
            <a:off x="1534524" y="4268674"/>
            <a:ext cx="18478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t1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532715" y="4268674"/>
            <a:ext cx="64008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f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spc="-20" dirty="0">
                <a:latin typeface="Arial"/>
                <a:cs typeface="Arial"/>
              </a:rPr>
              <a:t>x</a:t>
            </a:r>
            <a:r>
              <a:rPr sz="1500" spc="5" dirty="0">
                <a:latin typeface="Arial"/>
                <a:cs typeface="Arial"/>
              </a:rPr>
              <a:t>cp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4524" y="4887418"/>
            <a:ext cx="38544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t</a:t>
            </a:r>
            <a:r>
              <a:rPr sz="1500" spc="-20" dirty="0">
                <a:latin typeface="Arial"/>
                <a:cs typeface="Arial"/>
              </a:rPr>
              <a:t>y</a:t>
            </a:r>
            <a:r>
              <a:rPr sz="1500" spc="5" dirty="0">
                <a:latin typeface="Arial"/>
                <a:cs typeface="Arial"/>
              </a:rPr>
              <a:t>pe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57782" y="4887418"/>
            <a:ext cx="44132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t</a:t>
            </a:r>
            <a:r>
              <a:rPr sz="1500" spc="5" dirty="0">
                <a:latin typeface="Arial"/>
                <a:cs typeface="Arial"/>
              </a:rPr>
              <a:t>ab</a:t>
            </a:r>
            <a:r>
              <a:rPr sz="1500" dirty="0">
                <a:latin typeface="Arial"/>
                <a:cs typeface="Arial"/>
              </a:rPr>
              <a:t>le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886228" y="4887418"/>
            <a:ext cx="280543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rows_prod</a:t>
            </a:r>
            <a:r>
              <a:rPr sz="1500" spc="3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est_rows</a:t>
            </a:r>
            <a:r>
              <a:rPr sz="1500" spc="3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rows_scan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978423" y="4887418"/>
            <a:ext cx="38608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ti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703818" y="4887418"/>
            <a:ext cx="74041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est_cost</a:t>
            </a:r>
          </a:p>
        </p:txBody>
      </p:sp>
      <p:sp>
        <p:nvSpPr>
          <p:cNvPr id="17" name="object 17"/>
          <p:cNvSpPr/>
          <p:nvPr/>
        </p:nvSpPr>
        <p:spPr>
          <a:xfrm>
            <a:off x="1547224" y="5352175"/>
            <a:ext cx="5910580" cy="0"/>
          </a:xfrm>
          <a:custGeom>
            <a:avLst/>
            <a:gdLst/>
            <a:ahLst/>
            <a:cxnLst/>
            <a:rect l="l" t="t" r="r" b="b"/>
            <a:pathLst>
              <a:path w="5910580">
                <a:moveTo>
                  <a:pt x="0" y="0"/>
                </a:moveTo>
                <a:lnTo>
                  <a:pt x="5910015" y="0"/>
                </a:lnTo>
              </a:path>
            </a:pathLst>
          </a:custGeom>
          <a:ln w="1676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 txBox="1"/>
          <p:nvPr/>
        </p:nvSpPr>
        <p:spPr>
          <a:xfrm>
            <a:off x="1534524" y="5507686"/>
            <a:ext cx="84963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6910" algn="l"/>
              </a:tabLst>
            </a:pPr>
            <a:r>
              <a:rPr sz="1500" spc="5" dirty="0">
                <a:latin typeface="Arial"/>
                <a:cs typeface="Arial"/>
              </a:rPr>
              <a:t>sca</a:t>
            </a:r>
            <a:r>
              <a:rPr sz="1500" dirty="0">
                <a:latin typeface="Arial"/>
                <a:cs typeface="Arial"/>
              </a:rPr>
              <a:t>n	t1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933585" y="5507686"/>
            <a:ext cx="45212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5" dirty="0">
                <a:latin typeface="Arial"/>
                <a:cs typeface="Arial"/>
              </a:rPr>
              <a:t>4979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36280" y="5507686"/>
            <a:ext cx="3522979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06450" algn="l"/>
                <a:tab pos="1228090" algn="l"/>
                <a:tab pos="1970405" algn="l"/>
                <a:tab pos="2869565" algn="l"/>
              </a:tabLst>
            </a:pPr>
            <a:r>
              <a:rPr sz="1500" spc="5" dirty="0">
                <a:latin typeface="Arial"/>
                <a:cs typeface="Arial"/>
              </a:rPr>
              <a:t>2434</a:t>
            </a:r>
            <a:r>
              <a:rPr sz="1500" dirty="0">
                <a:latin typeface="Arial"/>
                <a:cs typeface="Arial"/>
              </a:rPr>
              <a:t>3	</a:t>
            </a:r>
            <a:r>
              <a:rPr sz="1500" spc="5" dirty="0">
                <a:latin typeface="Arial"/>
                <a:cs typeface="Arial"/>
              </a:rPr>
              <a:t>2</a:t>
            </a:r>
            <a:r>
              <a:rPr sz="1500" dirty="0">
                <a:latin typeface="Arial"/>
                <a:cs typeface="Arial"/>
              </a:rPr>
              <a:t>0	</a:t>
            </a:r>
            <a:r>
              <a:rPr sz="1500" spc="5" dirty="0">
                <a:latin typeface="Arial"/>
                <a:cs typeface="Arial"/>
              </a:rPr>
              <a:t>9679</a:t>
            </a:r>
            <a:r>
              <a:rPr sz="1500" dirty="0">
                <a:latin typeface="Arial"/>
                <a:cs typeface="Arial"/>
              </a:rPr>
              <a:t>4	</a:t>
            </a:r>
            <a:r>
              <a:rPr sz="1500" spc="5" dirty="0">
                <a:latin typeface="Arial"/>
                <a:cs typeface="Arial"/>
              </a:rPr>
              <a:t>00</a:t>
            </a:r>
            <a:r>
              <a:rPr sz="1500" dirty="0">
                <a:latin typeface="Arial"/>
                <a:cs typeface="Arial"/>
              </a:rPr>
              <a:t>:</a:t>
            </a:r>
            <a:r>
              <a:rPr sz="1500" spc="5" dirty="0">
                <a:latin typeface="Arial"/>
                <a:cs typeface="Arial"/>
              </a:rPr>
              <a:t>03</a:t>
            </a:r>
            <a:r>
              <a:rPr sz="1500" dirty="0">
                <a:latin typeface="Arial"/>
                <a:cs typeface="Arial"/>
              </a:rPr>
              <a:t>.</a:t>
            </a:r>
            <a:r>
              <a:rPr sz="1500" spc="5" dirty="0">
                <a:latin typeface="Arial"/>
                <a:cs typeface="Arial"/>
              </a:rPr>
              <a:t>1</a:t>
            </a:r>
            <a:r>
              <a:rPr sz="1500" dirty="0">
                <a:latin typeface="Arial"/>
                <a:cs typeface="Arial"/>
              </a:rPr>
              <a:t>0	</a:t>
            </a:r>
            <a:r>
              <a:rPr sz="1500" spc="5" dirty="0">
                <a:latin typeface="Arial"/>
                <a:cs typeface="Arial"/>
              </a:rPr>
              <a:t>179383</a:t>
            </a:r>
            <a:endParaRPr sz="15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2016" y="447547"/>
            <a:ext cx="8340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Methods</a:t>
            </a:r>
            <a:r>
              <a:rPr sz="3600" spc="-20" dirty="0"/>
              <a:t> </a:t>
            </a:r>
            <a:r>
              <a:rPr sz="3600" spc="-5" dirty="0"/>
              <a:t>for</a:t>
            </a:r>
            <a:r>
              <a:rPr sz="3600" dirty="0"/>
              <a:t> </a:t>
            </a:r>
            <a:r>
              <a:rPr sz="3600" spc="-5" dirty="0"/>
              <a:t>Improving</a:t>
            </a:r>
            <a:r>
              <a:rPr sz="3600" spc="-25" dirty="0"/>
              <a:t> </a:t>
            </a:r>
            <a:r>
              <a:rPr sz="3600" spc="-5" dirty="0"/>
              <a:t>SQL</a:t>
            </a:r>
            <a:r>
              <a:rPr sz="3600" spc="-130" dirty="0"/>
              <a:t> </a:t>
            </a:r>
            <a:r>
              <a:rPr sz="3600" spc="-5" dirty="0"/>
              <a:t>Performance</a:t>
            </a:r>
            <a:endParaRPr sz="3600"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7710" y="2234943"/>
            <a:ext cx="5607050" cy="874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Here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are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current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indexes on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table:</a:t>
            </a:r>
          </a:p>
          <a:p>
            <a:pPr>
              <a:lnSpc>
                <a:spcPct val="100000"/>
              </a:lnSpc>
            </a:pPr>
            <a:endParaRPr sz="1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  <a:tabLst>
                <a:tab pos="3942715" algn="l"/>
              </a:tabLst>
            </a:pPr>
            <a:r>
              <a:rPr sz="1500" dirty="0">
                <a:latin typeface="Arial"/>
                <a:cs typeface="Arial"/>
              </a:rPr>
              <a:t>create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index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fxc_idx0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on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fmexcp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(fxc_catno)	using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btree</a:t>
            </a:r>
            <a:r>
              <a:rPr sz="1500" spc="3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indx;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7710" y="3082287"/>
            <a:ext cx="3971290" cy="1266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35600"/>
              </a:lnSpc>
              <a:spcBef>
                <a:spcPts val="105"/>
              </a:spcBef>
            </a:pPr>
            <a:r>
              <a:rPr sz="1500" dirty="0">
                <a:latin typeface="Arial"/>
                <a:cs typeface="Arial"/>
              </a:rPr>
              <a:t>create index </a:t>
            </a:r>
            <a:r>
              <a:rPr sz="1500" spc="-5" dirty="0">
                <a:latin typeface="Arial"/>
                <a:cs typeface="Arial"/>
              </a:rPr>
              <a:t>fxc_idx1 </a:t>
            </a:r>
            <a:r>
              <a:rPr sz="1500" dirty="0">
                <a:latin typeface="Arial"/>
                <a:cs typeface="Arial"/>
              </a:rPr>
              <a:t>on </a:t>
            </a:r>
            <a:r>
              <a:rPr sz="1500" spc="-5" dirty="0">
                <a:latin typeface="Arial"/>
                <a:cs typeface="Arial"/>
              </a:rPr>
              <a:t>fmexcp </a:t>
            </a:r>
            <a:r>
              <a:rPr sz="1500" dirty="0">
                <a:latin typeface="Arial"/>
                <a:cs typeface="Arial"/>
              </a:rPr>
              <a:t>(fxc_manuno) </a:t>
            </a:r>
            <a:r>
              <a:rPr sz="1500" spc="-4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create index </a:t>
            </a:r>
            <a:r>
              <a:rPr sz="1500" spc="-5" dirty="0">
                <a:latin typeface="Arial"/>
                <a:cs typeface="Arial"/>
              </a:rPr>
              <a:t>fxc_idx2 </a:t>
            </a:r>
            <a:r>
              <a:rPr sz="1500" dirty="0">
                <a:latin typeface="Arial"/>
                <a:cs typeface="Arial"/>
              </a:rPr>
              <a:t>on </a:t>
            </a:r>
            <a:r>
              <a:rPr sz="1500" spc="-5" dirty="0">
                <a:latin typeface="Arial"/>
                <a:cs typeface="Arial"/>
              </a:rPr>
              <a:t>fmexcp </a:t>
            </a:r>
            <a:r>
              <a:rPr sz="1500" dirty="0">
                <a:latin typeface="Arial"/>
                <a:cs typeface="Arial"/>
              </a:rPr>
              <a:t>(fxc_vendno) 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create index </a:t>
            </a:r>
            <a:r>
              <a:rPr sz="1500" spc="-5" dirty="0">
                <a:latin typeface="Arial"/>
                <a:cs typeface="Arial"/>
              </a:rPr>
              <a:t>fxc_idx3 </a:t>
            </a:r>
            <a:r>
              <a:rPr sz="1500" dirty="0">
                <a:latin typeface="Arial"/>
                <a:cs typeface="Arial"/>
              </a:rPr>
              <a:t>on </a:t>
            </a:r>
            <a:r>
              <a:rPr sz="1500" spc="-5" dirty="0">
                <a:latin typeface="Arial"/>
                <a:cs typeface="Arial"/>
              </a:rPr>
              <a:t>fmexcp </a:t>
            </a:r>
            <a:r>
              <a:rPr sz="1500" dirty="0">
                <a:latin typeface="Arial"/>
                <a:cs typeface="Arial"/>
              </a:rPr>
              <a:t>(fxc_custno) 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create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index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fxc_idx4</a:t>
            </a:r>
            <a:r>
              <a:rPr sz="1500" dirty="0">
                <a:latin typeface="Arial"/>
                <a:cs typeface="Arial"/>
              </a:rPr>
              <a:t> on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fmexcp</a:t>
            </a:r>
            <a:r>
              <a:rPr sz="1500" dirty="0">
                <a:latin typeface="Arial"/>
                <a:cs typeface="Arial"/>
              </a:rPr>
              <a:t> (fxc_referral)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52420" y="3082287"/>
            <a:ext cx="1806575" cy="1266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29539">
              <a:lnSpc>
                <a:spcPct val="135600"/>
              </a:lnSpc>
              <a:spcBef>
                <a:spcPts val="105"/>
              </a:spcBef>
            </a:pPr>
            <a:r>
              <a:rPr sz="1500" dirty="0">
                <a:latin typeface="Arial"/>
                <a:cs typeface="Arial"/>
              </a:rPr>
              <a:t>using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btree</a:t>
            </a:r>
            <a:r>
              <a:rPr sz="1500" spc="3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indx; </a:t>
            </a:r>
            <a:r>
              <a:rPr sz="1500" spc="-4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using btree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 </a:t>
            </a:r>
            <a:r>
              <a:rPr sz="1500" spc="-5" dirty="0">
                <a:latin typeface="Arial"/>
                <a:cs typeface="Arial"/>
              </a:rPr>
              <a:t>indx; </a:t>
            </a:r>
            <a:r>
              <a:rPr sz="1500" dirty="0">
                <a:latin typeface="Arial"/>
                <a:cs typeface="Arial"/>
              </a:rPr>
              <a:t> using btree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 </a:t>
            </a:r>
            <a:r>
              <a:rPr sz="1500" spc="-5" dirty="0">
                <a:latin typeface="Arial"/>
                <a:cs typeface="Arial"/>
              </a:rPr>
              <a:t>indx; </a:t>
            </a:r>
            <a:r>
              <a:rPr sz="1500" dirty="0">
                <a:latin typeface="Arial"/>
                <a:cs typeface="Arial"/>
              </a:rPr>
              <a:t> using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btree</a:t>
            </a:r>
            <a:r>
              <a:rPr sz="1500" spc="3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indx;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27710" y="4405119"/>
            <a:ext cx="593788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71645" algn="l"/>
              </a:tabLst>
            </a:pPr>
            <a:r>
              <a:rPr sz="1500" dirty="0">
                <a:latin typeface="Arial"/>
                <a:cs typeface="Arial"/>
              </a:rPr>
              <a:t>create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index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fxc_idx5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on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fmexcp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(fxc_prodcode)	using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btree</a:t>
            </a:r>
            <a:r>
              <a:rPr sz="1500" spc="3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indx;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27710" y="4633719"/>
            <a:ext cx="3940810" cy="644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53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create index </a:t>
            </a:r>
            <a:r>
              <a:rPr sz="1500" spc="-5" dirty="0">
                <a:latin typeface="Arial"/>
                <a:cs typeface="Arial"/>
              </a:rPr>
              <a:t>fxc_idx6 </a:t>
            </a:r>
            <a:r>
              <a:rPr sz="1500" dirty="0">
                <a:latin typeface="Arial"/>
                <a:cs typeface="Arial"/>
              </a:rPr>
              <a:t>on </a:t>
            </a:r>
            <a:r>
              <a:rPr sz="1500" spc="-5" dirty="0">
                <a:latin typeface="Arial"/>
                <a:cs typeface="Arial"/>
              </a:rPr>
              <a:t>fmexcp </a:t>
            </a:r>
            <a:r>
              <a:rPr sz="1500" dirty="0">
                <a:latin typeface="Arial"/>
                <a:cs typeface="Arial"/>
              </a:rPr>
              <a:t>(fxc_inscode) </a:t>
            </a:r>
            <a:r>
              <a:rPr sz="1500" spc="-4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create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index </a:t>
            </a:r>
            <a:r>
              <a:rPr sz="1500" spc="-5" dirty="0">
                <a:latin typeface="Arial"/>
                <a:cs typeface="Arial"/>
              </a:rPr>
              <a:t>fxc_idx7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on </a:t>
            </a:r>
            <a:r>
              <a:rPr sz="1500" spc="-5" dirty="0">
                <a:latin typeface="Arial"/>
                <a:cs typeface="Arial"/>
              </a:rPr>
              <a:t>fmexcp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(fxc_agency)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07431" y="4633719"/>
            <a:ext cx="1719580" cy="644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1910">
              <a:lnSpc>
                <a:spcPct val="1353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using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btree</a:t>
            </a:r>
            <a:r>
              <a:rPr sz="1500" spc="3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indx; </a:t>
            </a:r>
            <a:r>
              <a:rPr sz="1500" spc="-4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using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btree</a:t>
            </a:r>
            <a:r>
              <a:rPr sz="1500" spc="3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indx;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27710" y="5253987"/>
            <a:ext cx="4140835" cy="644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53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create index </a:t>
            </a:r>
            <a:r>
              <a:rPr sz="1500" spc="-5" dirty="0">
                <a:latin typeface="Arial"/>
                <a:cs typeface="Arial"/>
              </a:rPr>
              <a:t>fxc_idx8 </a:t>
            </a:r>
            <a:r>
              <a:rPr sz="1500" dirty="0">
                <a:latin typeface="Arial"/>
                <a:cs typeface="Arial"/>
              </a:rPr>
              <a:t>on </a:t>
            </a:r>
            <a:r>
              <a:rPr sz="1500" spc="-5" dirty="0">
                <a:latin typeface="Arial"/>
                <a:cs typeface="Arial"/>
              </a:rPr>
              <a:t>fmexcp </a:t>
            </a:r>
            <a:r>
              <a:rPr sz="1500" dirty="0">
                <a:latin typeface="Arial"/>
                <a:cs typeface="Arial"/>
              </a:rPr>
              <a:t>(fxc_agencyloc) </a:t>
            </a:r>
            <a:r>
              <a:rPr sz="1500" spc="-4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create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index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fxc_idx9</a:t>
            </a:r>
            <a:r>
              <a:rPr sz="1500" dirty="0">
                <a:latin typeface="Arial"/>
                <a:cs typeface="Arial"/>
              </a:rPr>
              <a:t> on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fmexcp</a:t>
            </a:r>
            <a:r>
              <a:rPr sz="1500" dirty="0">
                <a:latin typeface="Arial"/>
                <a:cs typeface="Arial"/>
              </a:rPr>
              <a:t> (fxc_custtype)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700248" y="5253987"/>
            <a:ext cx="1828164" cy="644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50495">
              <a:lnSpc>
                <a:spcPct val="1353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using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btree</a:t>
            </a:r>
            <a:r>
              <a:rPr sz="1500" spc="3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indx; </a:t>
            </a:r>
            <a:r>
              <a:rPr sz="1500" spc="-4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using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btree</a:t>
            </a:r>
            <a:r>
              <a:rPr sz="1500" spc="3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indx;</a:t>
            </a:r>
            <a:endParaRPr sz="15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0596" y="187489"/>
            <a:ext cx="8340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Methods</a:t>
            </a:r>
            <a:r>
              <a:rPr sz="3600" spc="-20" dirty="0"/>
              <a:t> </a:t>
            </a:r>
            <a:r>
              <a:rPr sz="3600" spc="-5" dirty="0"/>
              <a:t>for</a:t>
            </a:r>
            <a:r>
              <a:rPr sz="3600" dirty="0"/>
              <a:t> </a:t>
            </a:r>
            <a:r>
              <a:rPr sz="3600" spc="-5" dirty="0"/>
              <a:t>Improving</a:t>
            </a:r>
            <a:r>
              <a:rPr sz="3600" spc="-25" dirty="0"/>
              <a:t> </a:t>
            </a:r>
            <a:r>
              <a:rPr sz="3600" spc="-5" dirty="0"/>
              <a:t>SQL</a:t>
            </a:r>
            <a:r>
              <a:rPr sz="3600" spc="-130" dirty="0"/>
              <a:t> </a:t>
            </a:r>
            <a:r>
              <a:rPr sz="3600" spc="-5" dirty="0"/>
              <a:t>Performance</a:t>
            </a:r>
            <a:endParaRPr sz="3600"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3531" y="969301"/>
            <a:ext cx="1010919" cy="50101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200" spc="-5" dirty="0">
                <a:latin typeface="Arial"/>
                <a:cs typeface="Arial"/>
              </a:rPr>
              <a:t>SELECT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*</a:t>
            </a: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200" spc="-5" dirty="0">
                <a:latin typeface="Arial"/>
                <a:cs typeface="Arial"/>
              </a:rPr>
              <a:t>FROM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fmexcp</a:t>
            </a:r>
            <a:endParaRPr sz="12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84481" y="1525265"/>
          <a:ext cx="5029835" cy="13538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31750" marR="12065">
                        <a:lnSpc>
                          <a:spcPts val="132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WHERE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(fxc_catno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84910" algn="r">
                        <a:lnSpc>
                          <a:spcPts val="132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'JJMA028‘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32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Index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854">
                <a:tc>
                  <a:txBody>
                    <a:bodyPr/>
                    <a:lstStyle/>
                    <a:p>
                      <a:pPr marL="201930" marR="120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fxc_manuno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</a:t>
                      </a: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R="1242060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1789</a:t>
                      </a: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Index</a:t>
                      </a: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854">
                <a:tc>
                  <a:txBody>
                    <a:bodyPr/>
                    <a:lstStyle/>
                    <a:p>
                      <a:pPr marL="201930" marR="1206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fxc_vendno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</a:t>
                      </a:r>
                    </a:p>
                  </a:txBody>
                  <a:tcPr marL="0" marR="0" marT="19050" marB="0"/>
                </a:tc>
                <a:tc>
                  <a:txBody>
                    <a:bodyPr/>
                    <a:lstStyle/>
                    <a:p>
                      <a:pPr marL="39116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1905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Index</a:t>
                      </a:r>
                    </a:p>
                  </a:txBody>
                  <a:tcPr marL="0" marR="0" marT="1905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marL="201930" marR="120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fxc_custno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</a:t>
                      </a: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R="1230630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3451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Index</a:t>
                      </a: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854">
                <a:tc>
                  <a:txBody>
                    <a:bodyPr/>
                    <a:lstStyle/>
                    <a:p>
                      <a:pPr marL="201930" marR="120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fxc_referral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</a:t>
                      </a: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173225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Index</a:t>
                      </a: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marL="201930">
                        <a:lnSpc>
                          <a:spcPts val="1355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fxc_prodcode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</a:t>
                      </a:r>
                    </a:p>
                  </a:txBody>
                  <a:tcPr marL="0" marR="0" marT="19050" marB="0"/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1355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199</a:t>
                      </a:r>
                    </a:p>
                  </a:txBody>
                  <a:tcPr marL="0" marR="0" marT="1905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355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Index</a:t>
                      </a:r>
                    </a:p>
                  </a:txBody>
                  <a:tcPr marL="0" marR="0" marT="1905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03531" y="2865156"/>
            <a:ext cx="3611245" cy="120840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520"/>
              </a:spcBef>
            </a:pPr>
            <a:r>
              <a:rPr sz="1200" b="1" dirty="0">
                <a:latin typeface="Arial"/>
                <a:cs typeface="Arial"/>
              </a:rPr>
              <a:t>OR </a:t>
            </a:r>
            <a:r>
              <a:rPr sz="1200" b="1" spc="-5" dirty="0">
                <a:latin typeface="Arial"/>
                <a:cs typeface="Arial"/>
              </a:rPr>
              <a:t>fxc_hcpcs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=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'A6021‘</a:t>
            </a:r>
            <a:endParaRPr sz="1200" dirty="0">
              <a:latin typeface="Arial"/>
              <a:cs typeface="Arial"/>
            </a:endParaRPr>
          </a:p>
          <a:p>
            <a:pPr marL="182880">
              <a:lnSpc>
                <a:spcPct val="100000"/>
              </a:lnSpc>
              <a:spcBef>
                <a:spcPts val="420"/>
              </a:spcBef>
            </a:pP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fxc_inscode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14</a:t>
            </a:r>
          </a:p>
          <a:p>
            <a:pPr marL="182880" marR="354965">
              <a:lnSpc>
                <a:spcPct val="129200"/>
              </a:lnSpc>
              <a:spcBef>
                <a:spcPts val="10"/>
              </a:spcBef>
              <a:tabLst>
                <a:tab pos="1612265" algn="l"/>
              </a:tabLst>
            </a:pPr>
            <a:r>
              <a:rPr sz="1200" dirty="0">
                <a:latin typeface="Arial"/>
                <a:cs typeface="Arial"/>
              </a:rPr>
              <a:t>OR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(fxc_agency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 0</a:t>
            </a:r>
            <a:r>
              <a:rPr sz="1200" spc="2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AND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fxc_agencyloc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0)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(fxc_custtype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	4510)</a:t>
            </a: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200" spc="-5" dirty="0">
                <a:latin typeface="Arial"/>
                <a:cs typeface="Arial"/>
              </a:rPr>
              <a:t>AND</a:t>
            </a:r>
            <a:r>
              <a:rPr sz="1200" spc="-25" dirty="0">
                <a:latin typeface="Arial"/>
                <a:cs typeface="Arial"/>
              </a:rPr>
              <a:t> TODAY </a:t>
            </a:r>
            <a:r>
              <a:rPr sz="1200" spc="-5" dirty="0">
                <a:latin typeface="Arial"/>
                <a:cs typeface="Arial"/>
              </a:rPr>
              <a:t>between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fxc_begdate</a:t>
            </a:r>
            <a:r>
              <a:rPr sz="1200" spc="-10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AND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fxc_enddate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75531" y="3099853"/>
            <a:ext cx="401320" cy="737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29600"/>
              </a:lnSpc>
              <a:spcBef>
                <a:spcPts val="105"/>
              </a:spcBef>
            </a:pPr>
            <a:r>
              <a:rPr sz="1200" dirty="0">
                <a:latin typeface="Arial"/>
                <a:cs typeface="Arial"/>
              </a:rPr>
              <a:t>Index  Index  Index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03531" y="4338865"/>
            <a:ext cx="4482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50235" algn="l"/>
              </a:tabLst>
            </a:pPr>
            <a:r>
              <a:rPr sz="1200" spc="-5" dirty="0">
                <a:latin typeface="Arial"/>
                <a:cs typeface="Arial"/>
              </a:rPr>
              <a:t>create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index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fxc_idx0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fmexcp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(fxc_catno)	using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btree</a:t>
            </a:r>
            <a:r>
              <a:rPr sz="1200" spc="29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indx;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03531" y="4520220"/>
            <a:ext cx="3173095" cy="9734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9400"/>
              </a:lnSpc>
              <a:spcBef>
                <a:spcPts val="105"/>
              </a:spcBef>
            </a:pPr>
            <a:r>
              <a:rPr sz="1200" spc="-5" dirty="0">
                <a:latin typeface="Arial"/>
                <a:cs typeface="Arial"/>
              </a:rPr>
              <a:t>create index fxc_idx1 </a:t>
            </a:r>
            <a:r>
              <a:rPr sz="1200" dirty="0">
                <a:latin typeface="Arial"/>
                <a:cs typeface="Arial"/>
              </a:rPr>
              <a:t>on fmexcp </a:t>
            </a:r>
            <a:r>
              <a:rPr sz="1200" spc="-5" dirty="0">
                <a:latin typeface="Arial"/>
                <a:cs typeface="Arial"/>
              </a:rPr>
              <a:t>(fxc_manuno)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create index fxc_idx2 </a:t>
            </a:r>
            <a:r>
              <a:rPr sz="1200" dirty="0">
                <a:latin typeface="Arial"/>
                <a:cs typeface="Arial"/>
              </a:rPr>
              <a:t>on fmexcp </a:t>
            </a:r>
            <a:r>
              <a:rPr sz="1200" spc="-5" dirty="0">
                <a:latin typeface="Arial"/>
                <a:cs typeface="Arial"/>
              </a:rPr>
              <a:t>(fxc_vendno) 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create index fxc_idx3 </a:t>
            </a:r>
            <a:r>
              <a:rPr sz="1200" dirty="0">
                <a:latin typeface="Arial"/>
                <a:cs typeface="Arial"/>
              </a:rPr>
              <a:t>on fmexcp </a:t>
            </a:r>
            <a:r>
              <a:rPr sz="1200" spc="-5" dirty="0">
                <a:latin typeface="Arial"/>
                <a:cs typeface="Arial"/>
              </a:rPr>
              <a:t>(fxc_custno) 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create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index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fxc_idx4 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fmexcp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(fxc_referral)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17362" y="4520220"/>
            <a:ext cx="1443990" cy="9734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0330">
              <a:lnSpc>
                <a:spcPct val="129400"/>
              </a:lnSpc>
              <a:spcBef>
                <a:spcPts val="105"/>
              </a:spcBef>
            </a:pPr>
            <a:r>
              <a:rPr sz="1200" spc="-5" dirty="0">
                <a:latin typeface="Arial"/>
                <a:cs typeface="Arial"/>
              </a:rPr>
              <a:t>using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btree</a:t>
            </a:r>
            <a:r>
              <a:rPr sz="1200" spc="29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indx;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using btree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 indx; 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using btree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 indx; 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using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btree</a:t>
            </a:r>
            <a:r>
              <a:rPr sz="1200" spc="3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indx;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03531" y="5469673"/>
            <a:ext cx="4741545" cy="734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00"/>
              </a:lnSpc>
              <a:spcBef>
                <a:spcPts val="100"/>
              </a:spcBef>
              <a:tabLst>
                <a:tab pos="3267075" algn="l"/>
                <a:tab pos="3300729" algn="l"/>
                <a:tab pos="3410585" algn="l"/>
              </a:tabLst>
            </a:pPr>
            <a:r>
              <a:rPr sz="1200" spc="-5" dirty="0">
                <a:latin typeface="Arial"/>
                <a:cs typeface="Arial"/>
              </a:rPr>
              <a:t>create index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fxc_idx5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fmexcp</a:t>
            </a:r>
            <a:r>
              <a:rPr sz="1200" spc="-5" dirty="0">
                <a:latin typeface="Arial"/>
                <a:cs typeface="Arial"/>
              </a:rPr>
              <a:t> (fxc_prodcode)			using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btree</a:t>
            </a:r>
            <a:r>
              <a:rPr sz="1200" spc="29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indx;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create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index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fxc_idx6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fmexcp</a:t>
            </a:r>
            <a:r>
              <a:rPr sz="1200" spc="-5" dirty="0">
                <a:latin typeface="Arial"/>
                <a:cs typeface="Arial"/>
              </a:rPr>
              <a:t> (fxc_inscode)		using btree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 indx; 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create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index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fxc_idx7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fmexcp</a:t>
            </a:r>
            <a:r>
              <a:rPr sz="1200" spc="-5" dirty="0">
                <a:latin typeface="Arial"/>
                <a:cs typeface="Arial"/>
              </a:rPr>
              <a:t> (fxc_agency)	using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btree</a:t>
            </a:r>
            <a:r>
              <a:rPr sz="1200" spc="30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indx;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03531" y="6179856"/>
            <a:ext cx="3307079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create index fxc_idx8 </a:t>
            </a:r>
            <a:r>
              <a:rPr sz="1200" dirty="0">
                <a:latin typeface="Arial"/>
                <a:cs typeface="Arial"/>
              </a:rPr>
              <a:t>on fmexcp </a:t>
            </a:r>
            <a:r>
              <a:rPr sz="1200" spc="-5" dirty="0">
                <a:latin typeface="Arial"/>
                <a:cs typeface="Arial"/>
              </a:rPr>
              <a:t>(fxc_agencyloc)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create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index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fxc_idx9 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fmexcp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(fxc_custtype)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37758" y="6179856"/>
            <a:ext cx="1459230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5570">
              <a:lnSpc>
                <a:spcPct val="1292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using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btree</a:t>
            </a:r>
            <a:r>
              <a:rPr sz="1200" spc="3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indx;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using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btree</a:t>
            </a:r>
            <a:r>
              <a:rPr sz="1200" spc="30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 indx;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2016" y="447547"/>
            <a:ext cx="8340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Methods</a:t>
            </a:r>
            <a:r>
              <a:rPr sz="3600" spc="-20" dirty="0"/>
              <a:t> </a:t>
            </a:r>
            <a:r>
              <a:rPr sz="3600" spc="-5" dirty="0"/>
              <a:t>for</a:t>
            </a:r>
            <a:r>
              <a:rPr sz="3600" dirty="0"/>
              <a:t> </a:t>
            </a:r>
            <a:r>
              <a:rPr sz="3600" spc="-5" dirty="0"/>
              <a:t>Improving</a:t>
            </a:r>
            <a:r>
              <a:rPr sz="3600" spc="-25" dirty="0"/>
              <a:t> </a:t>
            </a:r>
            <a:r>
              <a:rPr sz="3600" spc="-5" dirty="0"/>
              <a:t>SQL</a:t>
            </a:r>
            <a:r>
              <a:rPr sz="3600" spc="-130" dirty="0"/>
              <a:t> </a:t>
            </a:r>
            <a:r>
              <a:rPr sz="3600" spc="-5" dirty="0"/>
              <a:t>Performance</a:t>
            </a:r>
            <a:endParaRPr sz="3600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2739" y="1901901"/>
            <a:ext cx="2947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"/>
                <a:cs typeface="Arial"/>
              </a:rPr>
              <a:t>Added</a:t>
            </a:r>
            <a:r>
              <a:rPr sz="1800" b="1" spc="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the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following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index: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1339" y="2558669"/>
            <a:ext cx="46443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create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index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fxc_idx10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fmexcp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(fxc_hcpcs)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86421" y="2558669"/>
            <a:ext cx="2002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68730" algn="l"/>
              </a:tabLst>
            </a:pPr>
            <a:r>
              <a:rPr sz="1800" spc="-10" dirty="0">
                <a:latin typeface="Arial"/>
                <a:cs typeface="Arial"/>
              </a:rPr>
              <a:t>using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btree	in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indx;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2016" y="447547"/>
            <a:ext cx="8340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Methods</a:t>
            </a:r>
            <a:r>
              <a:rPr sz="3600" spc="-20" dirty="0"/>
              <a:t> </a:t>
            </a:r>
            <a:r>
              <a:rPr sz="3600" spc="-5" dirty="0"/>
              <a:t>for</a:t>
            </a:r>
            <a:r>
              <a:rPr sz="3600" dirty="0"/>
              <a:t> </a:t>
            </a:r>
            <a:r>
              <a:rPr sz="3600" spc="-5" dirty="0"/>
              <a:t>Improving</a:t>
            </a:r>
            <a:r>
              <a:rPr sz="3600" spc="-25" dirty="0"/>
              <a:t> </a:t>
            </a:r>
            <a:r>
              <a:rPr sz="3600" spc="-5" dirty="0"/>
              <a:t>SQL</a:t>
            </a:r>
            <a:r>
              <a:rPr sz="3600" spc="-130" dirty="0"/>
              <a:t> </a:t>
            </a:r>
            <a:r>
              <a:rPr sz="3600" spc="-5" dirty="0"/>
              <a:t>Performance</a:t>
            </a:r>
            <a:endParaRPr sz="3600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1587" y="1953651"/>
            <a:ext cx="2567940" cy="79057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400" dirty="0">
                <a:latin typeface="Arial"/>
                <a:cs typeface="Arial"/>
              </a:rPr>
              <a:t>SELECT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*</a:t>
            </a: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400" spc="-5" dirty="0">
                <a:latin typeface="Arial"/>
                <a:cs typeface="Arial"/>
              </a:rPr>
              <a:t>FROM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fmexcp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dirty="0">
                <a:latin typeface="Arial"/>
                <a:cs typeface="Arial"/>
              </a:rPr>
              <a:t>WHERE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(fxc_catno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'JJMA028'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9687" y="2718593"/>
            <a:ext cx="1458595" cy="10452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500"/>
              </a:lnSpc>
              <a:spcBef>
                <a:spcPts val="95"/>
              </a:spcBef>
            </a:pPr>
            <a:r>
              <a:rPr sz="1400" dirty="0">
                <a:latin typeface="Arial"/>
                <a:cs typeface="Arial"/>
              </a:rPr>
              <a:t>OR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fxc_manuno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 </a:t>
            </a:r>
            <a:r>
              <a:rPr sz="1400" spc="-3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 </a:t>
            </a:r>
            <a:r>
              <a:rPr sz="1400" spc="-5" dirty="0">
                <a:latin typeface="Arial"/>
                <a:cs typeface="Arial"/>
              </a:rPr>
              <a:t>fxc_vendno </a:t>
            </a:r>
            <a:r>
              <a:rPr sz="1400" dirty="0">
                <a:latin typeface="Arial"/>
                <a:cs typeface="Arial"/>
              </a:rPr>
              <a:t>=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 fxc_custno =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fxc_referral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972969" y="2718593"/>
            <a:ext cx="802640" cy="104521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73380">
              <a:lnSpc>
                <a:spcPct val="100000"/>
              </a:lnSpc>
              <a:spcBef>
                <a:spcPts val="420"/>
              </a:spcBef>
            </a:pPr>
            <a:r>
              <a:rPr sz="1400" spc="-5" dirty="0">
                <a:latin typeface="Arial"/>
                <a:cs typeface="Arial"/>
              </a:rPr>
              <a:t>1789</a:t>
            </a:r>
            <a:endParaRPr sz="1400" dirty="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325"/>
              </a:spcBef>
            </a:pPr>
            <a:r>
              <a:rPr sz="1400" dirty="0">
                <a:latin typeface="Arial"/>
                <a:cs typeface="Arial"/>
              </a:rPr>
              <a:t>0</a:t>
            </a:r>
          </a:p>
          <a:p>
            <a:pPr marR="5080" algn="r">
              <a:lnSpc>
                <a:spcPct val="100000"/>
              </a:lnSpc>
              <a:spcBef>
                <a:spcPts val="335"/>
              </a:spcBef>
            </a:pPr>
            <a:r>
              <a:rPr sz="1400" spc="-20" dirty="0">
                <a:latin typeface="Arial"/>
                <a:cs typeface="Arial"/>
              </a:rPr>
              <a:t>34514112</a:t>
            </a:r>
            <a:endParaRPr sz="1400" dirty="0">
              <a:latin typeface="Arial"/>
              <a:cs typeface="Arial"/>
            </a:endParaRPr>
          </a:p>
          <a:p>
            <a:pPr marR="52069" algn="r">
              <a:lnSpc>
                <a:spcPct val="100000"/>
              </a:lnSpc>
              <a:spcBef>
                <a:spcPts val="325"/>
              </a:spcBef>
            </a:pPr>
            <a:r>
              <a:rPr sz="1400" spc="-5" dirty="0">
                <a:latin typeface="Arial"/>
                <a:cs typeface="Arial"/>
              </a:rPr>
              <a:t>173225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1587" y="3736375"/>
            <a:ext cx="4210050" cy="2322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0185" marR="1965960">
              <a:lnSpc>
                <a:spcPct val="119600"/>
              </a:lnSpc>
              <a:spcBef>
                <a:spcPts val="105"/>
              </a:spcBef>
              <a:tabLst>
                <a:tab pos="1938655" algn="l"/>
              </a:tabLst>
            </a:pPr>
            <a:r>
              <a:rPr sz="1400" dirty="0">
                <a:latin typeface="Arial"/>
                <a:cs typeface="Arial"/>
              </a:rPr>
              <a:t>OR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spc="-20" dirty="0">
                <a:latin typeface="Arial"/>
                <a:cs typeface="Arial"/>
              </a:rPr>
              <a:t>x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_p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od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od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	</a:t>
            </a:r>
            <a:r>
              <a:rPr sz="1400" spc="-5" dirty="0">
                <a:latin typeface="Arial"/>
                <a:cs typeface="Arial"/>
              </a:rPr>
              <a:t>199  </a:t>
            </a:r>
            <a:r>
              <a:rPr sz="1400" dirty="0">
                <a:latin typeface="Arial"/>
                <a:cs typeface="Arial"/>
              </a:rPr>
              <a:t>OR fxc_hcpcs = </a:t>
            </a:r>
            <a:r>
              <a:rPr sz="1400" spc="-5" dirty="0">
                <a:latin typeface="Arial"/>
                <a:cs typeface="Arial"/>
              </a:rPr>
              <a:t>'A6021' </a:t>
            </a:r>
            <a:r>
              <a:rPr sz="1400" dirty="0">
                <a:latin typeface="Arial"/>
                <a:cs typeface="Arial"/>
              </a:rPr>
              <a:t> OR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fxc_inscode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14</a:t>
            </a:r>
            <a:endParaRPr sz="1400" dirty="0">
              <a:latin typeface="Arial"/>
              <a:cs typeface="Arial"/>
            </a:endParaRPr>
          </a:p>
          <a:p>
            <a:pPr marL="210185" marR="422275">
              <a:lnSpc>
                <a:spcPts val="2020"/>
              </a:lnSpc>
              <a:spcBef>
                <a:spcPts val="105"/>
              </a:spcBef>
              <a:tabLst>
                <a:tab pos="1870075" algn="l"/>
              </a:tabLst>
            </a:pPr>
            <a:r>
              <a:rPr sz="1400" dirty="0">
                <a:latin typeface="Arial"/>
                <a:cs typeface="Arial"/>
              </a:rPr>
              <a:t>OR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(fxc_agency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0</a:t>
            </a:r>
            <a:r>
              <a:rPr sz="1400" spc="3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fxc_agencyloc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r>
              <a:rPr sz="1400" spc="-5" dirty="0">
                <a:latin typeface="Arial"/>
                <a:cs typeface="Arial"/>
              </a:rPr>
              <a:t> 0) </a:t>
            </a:r>
            <a:r>
              <a:rPr sz="1400" spc="-3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(fxc_custtype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	</a:t>
            </a:r>
            <a:r>
              <a:rPr sz="1400" spc="-5" dirty="0">
                <a:latin typeface="Arial"/>
                <a:cs typeface="Arial"/>
              </a:rPr>
              <a:t>4510)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400" spc="-5" dirty="0">
                <a:latin typeface="Arial"/>
                <a:cs typeface="Arial"/>
              </a:rPr>
              <a:t>AND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30" dirty="0">
                <a:latin typeface="Arial"/>
                <a:cs typeface="Arial"/>
              </a:rPr>
              <a:t>TODAY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between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fxc_begdate</a:t>
            </a:r>
            <a:r>
              <a:rPr sz="1400" spc="-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AND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fxc_enddate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latin typeface="Arial"/>
                <a:cs typeface="Arial"/>
              </a:rPr>
              <a:t>Estimated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Cost: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1166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400" b="1" spc="-5" dirty="0">
                <a:latin typeface="Arial"/>
                <a:cs typeface="Arial"/>
              </a:rPr>
              <a:t>Estimated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#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of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Rows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Returned: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1445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2815" y="547616"/>
            <a:ext cx="8340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Methods</a:t>
            </a:r>
            <a:r>
              <a:rPr sz="3600" spc="-20" dirty="0"/>
              <a:t> </a:t>
            </a:r>
            <a:r>
              <a:rPr sz="3600" spc="-5" dirty="0"/>
              <a:t>for</a:t>
            </a:r>
            <a:r>
              <a:rPr sz="3600" dirty="0"/>
              <a:t> </a:t>
            </a:r>
            <a:r>
              <a:rPr sz="3600" spc="-5" dirty="0"/>
              <a:t>Improving</a:t>
            </a:r>
            <a:r>
              <a:rPr sz="3600" spc="-25" dirty="0"/>
              <a:t> </a:t>
            </a:r>
            <a:r>
              <a:rPr sz="3600" spc="-5" dirty="0"/>
              <a:t>SQL</a:t>
            </a:r>
            <a:r>
              <a:rPr sz="3600" spc="-130" dirty="0"/>
              <a:t> </a:t>
            </a:r>
            <a:r>
              <a:rPr sz="3600" spc="-5" dirty="0"/>
              <a:t>Performance</a:t>
            </a:r>
            <a:endParaRPr sz="36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8" y="1639018"/>
            <a:ext cx="7404734" cy="4671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5740" indent="-193675">
              <a:lnSpc>
                <a:spcPct val="100000"/>
              </a:lnSpc>
              <a:spcBef>
                <a:spcPts val="95"/>
              </a:spcBef>
              <a:buAutoNum type="arabicParenR"/>
              <a:tabLst>
                <a:tab pos="206375" algn="l"/>
              </a:tabLst>
            </a:pPr>
            <a:r>
              <a:rPr sz="1300" spc="-5" dirty="0">
                <a:latin typeface="Arial"/>
                <a:cs typeface="Arial"/>
              </a:rPr>
              <a:t>informix.fmexcp:</a:t>
            </a:r>
            <a:r>
              <a:rPr sz="1300" spc="4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5" dirty="0">
                <a:latin typeface="Arial"/>
                <a:cs typeface="Arial"/>
              </a:rPr>
              <a:t>PATH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AutoNum type="arabicParenR"/>
            </a:pPr>
            <a:endParaRPr sz="1400" dirty="0">
              <a:latin typeface="Arial"/>
              <a:cs typeface="Arial"/>
            </a:endParaRPr>
          </a:p>
          <a:p>
            <a:pPr marL="3810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Filters: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(informix.fmexcp.fxc_enddate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&gt;= </a:t>
            </a:r>
            <a:r>
              <a:rPr sz="1300" spc="-30" dirty="0">
                <a:latin typeface="Arial"/>
                <a:cs typeface="Arial"/>
              </a:rPr>
              <a:t>TODAY</a:t>
            </a:r>
            <a:r>
              <a:rPr sz="1300" spc="-8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AND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informix.fmexcp.fxc_begdate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&lt;=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30" dirty="0">
                <a:latin typeface="Arial"/>
                <a:cs typeface="Arial"/>
              </a:rPr>
              <a:t>TODAY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)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 dirty="0">
              <a:latin typeface="Arial"/>
              <a:cs typeface="Arial"/>
            </a:endParaRPr>
          </a:p>
          <a:p>
            <a:pPr marL="445134" lvl="1" indent="-248920">
              <a:lnSpc>
                <a:spcPct val="100000"/>
              </a:lnSpc>
              <a:buAutoNum type="arabicParenBoth"/>
              <a:tabLst>
                <a:tab pos="445770" algn="l"/>
              </a:tabLst>
            </a:pP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Name: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root.fxc_idx0</a:t>
            </a:r>
            <a:endParaRPr sz="1300" dirty="0">
              <a:latin typeface="Arial"/>
              <a:cs typeface="Arial"/>
            </a:endParaRPr>
          </a:p>
          <a:p>
            <a:pPr marL="381000">
              <a:lnSpc>
                <a:spcPct val="100000"/>
              </a:lnSpc>
              <a:spcBef>
                <a:spcPts val="40"/>
              </a:spcBef>
              <a:tabLst>
                <a:tab pos="2137410" algn="l"/>
              </a:tabLst>
            </a:pP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Keys: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fxc_catno	(Serial, fragments: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ALL)</a:t>
            </a:r>
            <a:endParaRPr sz="1300" dirty="0">
              <a:latin typeface="Arial"/>
              <a:cs typeface="Arial"/>
            </a:endParaRPr>
          </a:p>
          <a:p>
            <a:pPr marL="381000">
              <a:lnSpc>
                <a:spcPct val="100000"/>
              </a:lnSpc>
              <a:spcBef>
                <a:spcPts val="20"/>
              </a:spcBef>
            </a:pPr>
            <a:r>
              <a:rPr sz="1300" spc="-10" dirty="0">
                <a:latin typeface="Arial"/>
                <a:cs typeface="Arial"/>
              </a:rPr>
              <a:t>Lower</a:t>
            </a:r>
            <a:r>
              <a:rPr sz="1300" spc="3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Filter: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informix.fmexcp.fxc_catno</a:t>
            </a:r>
            <a:r>
              <a:rPr sz="1300" spc="6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'JJMA028'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 dirty="0">
              <a:latin typeface="Arial"/>
              <a:cs typeface="Arial"/>
            </a:endParaRPr>
          </a:p>
          <a:p>
            <a:pPr marL="445134" lvl="1" indent="-248920">
              <a:lnSpc>
                <a:spcPct val="100000"/>
              </a:lnSpc>
              <a:buAutoNum type="arabicParenBoth" startAt="2"/>
              <a:tabLst>
                <a:tab pos="445770" algn="l"/>
              </a:tabLst>
            </a:pP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Name: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root.fxc_idx5</a:t>
            </a:r>
            <a:endParaRPr sz="1300" dirty="0">
              <a:latin typeface="Arial"/>
              <a:cs typeface="Arial"/>
            </a:endParaRPr>
          </a:p>
          <a:p>
            <a:pPr marL="381000">
              <a:lnSpc>
                <a:spcPct val="100000"/>
              </a:lnSpc>
              <a:spcBef>
                <a:spcPts val="20"/>
              </a:spcBef>
              <a:tabLst>
                <a:tab pos="2422525" algn="l"/>
              </a:tabLst>
            </a:pP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Keys: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fxc_prodcode	(Serial,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fragments: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ALL)</a:t>
            </a:r>
            <a:endParaRPr sz="1300" dirty="0">
              <a:latin typeface="Arial"/>
              <a:cs typeface="Arial"/>
            </a:endParaRPr>
          </a:p>
          <a:p>
            <a:pPr marL="381000">
              <a:lnSpc>
                <a:spcPct val="100000"/>
              </a:lnSpc>
              <a:spcBef>
                <a:spcPts val="40"/>
              </a:spcBef>
            </a:pPr>
            <a:r>
              <a:rPr sz="1300" spc="-10" dirty="0">
                <a:latin typeface="Arial"/>
                <a:cs typeface="Arial"/>
              </a:rPr>
              <a:t>Lower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Filter: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informix.fmexcp.fxc_prodcode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199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 dirty="0">
              <a:latin typeface="Arial"/>
              <a:cs typeface="Arial"/>
            </a:endParaRPr>
          </a:p>
          <a:p>
            <a:pPr marL="445134" lvl="1" indent="-248920">
              <a:lnSpc>
                <a:spcPct val="100000"/>
              </a:lnSpc>
              <a:spcBef>
                <a:spcPts val="5"/>
              </a:spcBef>
              <a:buAutoNum type="arabicParenBoth" startAt="3"/>
              <a:tabLst>
                <a:tab pos="445770" algn="l"/>
              </a:tabLst>
            </a:pP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Name: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root.fxc_idx6</a:t>
            </a:r>
            <a:endParaRPr sz="1300" dirty="0">
              <a:latin typeface="Arial"/>
              <a:cs typeface="Arial"/>
            </a:endParaRPr>
          </a:p>
          <a:p>
            <a:pPr marL="381000">
              <a:lnSpc>
                <a:spcPct val="100000"/>
              </a:lnSpc>
              <a:spcBef>
                <a:spcPts val="35"/>
              </a:spcBef>
              <a:tabLst>
                <a:tab pos="2301875" algn="l"/>
              </a:tabLst>
            </a:pP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Keys:</a:t>
            </a:r>
            <a:r>
              <a:rPr sz="1300" spc="3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fxc_inscode	(Serial,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fragments: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ALL)</a:t>
            </a:r>
            <a:endParaRPr sz="1300" dirty="0">
              <a:latin typeface="Arial"/>
              <a:cs typeface="Arial"/>
            </a:endParaRPr>
          </a:p>
          <a:p>
            <a:pPr marL="381000">
              <a:lnSpc>
                <a:spcPct val="100000"/>
              </a:lnSpc>
              <a:spcBef>
                <a:spcPts val="35"/>
              </a:spcBef>
            </a:pPr>
            <a:r>
              <a:rPr sz="1300" spc="-10" dirty="0">
                <a:latin typeface="Arial"/>
                <a:cs typeface="Arial"/>
              </a:rPr>
              <a:t>Lower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Filter: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informix.fmexcp.fxc_inscode</a:t>
            </a:r>
            <a:r>
              <a:rPr sz="1300" spc="6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14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 dirty="0">
              <a:latin typeface="Arial"/>
              <a:cs typeface="Arial"/>
            </a:endParaRPr>
          </a:p>
          <a:p>
            <a:pPr marL="445134" lvl="1" indent="-248920">
              <a:lnSpc>
                <a:spcPct val="100000"/>
              </a:lnSpc>
              <a:buAutoNum type="arabicParenBoth" startAt="4"/>
              <a:tabLst>
                <a:tab pos="445770" algn="l"/>
              </a:tabLst>
            </a:pPr>
            <a:r>
              <a:rPr sz="1300" b="1" spc="-5" dirty="0">
                <a:latin typeface="Arial"/>
                <a:cs typeface="Arial"/>
              </a:rPr>
              <a:t>Index</a:t>
            </a:r>
            <a:r>
              <a:rPr sz="1300" b="1" spc="20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Name:</a:t>
            </a:r>
            <a:r>
              <a:rPr sz="1300" b="1" spc="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informix.fxc_idx10</a:t>
            </a:r>
            <a:endParaRPr sz="1300" dirty="0">
              <a:latin typeface="Arial"/>
              <a:cs typeface="Arial"/>
            </a:endParaRPr>
          </a:p>
          <a:p>
            <a:pPr marL="381000">
              <a:lnSpc>
                <a:spcPct val="100000"/>
              </a:lnSpc>
              <a:spcBef>
                <a:spcPts val="35"/>
              </a:spcBef>
              <a:tabLst>
                <a:tab pos="2306320" algn="l"/>
              </a:tabLst>
            </a:pPr>
            <a:r>
              <a:rPr sz="1300" b="1" spc="-5" dirty="0">
                <a:latin typeface="Arial"/>
                <a:cs typeface="Arial"/>
              </a:rPr>
              <a:t>Index</a:t>
            </a:r>
            <a:r>
              <a:rPr sz="1300" b="1" spc="25" dirty="0">
                <a:latin typeface="Arial"/>
                <a:cs typeface="Arial"/>
              </a:rPr>
              <a:t> </a:t>
            </a:r>
            <a:r>
              <a:rPr sz="1300" b="1" spc="-15" dirty="0">
                <a:latin typeface="Arial"/>
                <a:cs typeface="Arial"/>
              </a:rPr>
              <a:t>Keys:</a:t>
            </a:r>
            <a:r>
              <a:rPr sz="1300" b="1" spc="6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fxc_hcpcs	(Serial,</a:t>
            </a:r>
            <a:r>
              <a:rPr sz="1300" b="1" spc="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fragments:</a:t>
            </a:r>
            <a:r>
              <a:rPr sz="1300" b="1" spc="-20" dirty="0">
                <a:latin typeface="Arial"/>
                <a:cs typeface="Arial"/>
              </a:rPr>
              <a:t> </a:t>
            </a:r>
            <a:r>
              <a:rPr sz="1300" b="1" spc="-15" dirty="0">
                <a:latin typeface="Arial"/>
                <a:cs typeface="Arial"/>
              </a:rPr>
              <a:t>ALL)</a:t>
            </a:r>
            <a:endParaRPr sz="1300" dirty="0">
              <a:latin typeface="Arial"/>
              <a:cs typeface="Arial"/>
            </a:endParaRPr>
          </a:p>
          <a:p>
            <a:pPr marL="381000">
              <a:lnSpc>
                <a:spcPct val="100000"/>
              </a:lnSpc>
              <a:spcBef>
                <a:spcPts val="25"/>
              </a:spcBef>
            </a:pPr>
            <a:r>
              <a:rPr sz="1300" b="1" dirty="0">
                <a:latin typeface="Arial"/>
                <a:cs typeface="Arial"/>
              </a:rPr>
              <a:t>Lower </a:t>
            </a:r>
            <a:r>
              <a:rPr sz="1300" b="1" spc="-5" dirty="0">
                <a:latin typeface="Arial"/>
                <a:cs typeface="Arial"/>
              </a:rPr>
              <a:t>Index</a:t>
            </a:r>
            <a:r>
              <a:rPr sz="1300" b="1" spc="2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Filter:</a:t>
            </a:r>
            <a:r>
              <a:rPr sz="1300" b="1" spc="4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informix.fmexcp.fxc_hcpcs</a:t>
            </a:r>
            <a:r>
              <a:rPr sz="1300" b="1" spc="6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=</a:t>
            </a:r>
            <a:r>
              <a:rPr sz="1300" b="1" spc="15" dirty="0">
                <a:latin typeface="Arial"/>
                <a:cs typeface="Arial"/>
              </a:rPr>
              <a:t> </a:t>
            </a:r>
            <a:r>
              <a:rPr sz="1300" b="1" spc="-15" dirty="0">
                <a:latin typeface="Arial"/>
                <a:cs typeface="Arial"/>
              </a:rPr>
              <a:t>'A6021'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 dirty="0">
              <a:latin typeface="Arial"/>
              <a:cs typeface="Arial"/>
            </a:endParaRPr>
          </a:p>
          <a:p>
            <a:pPr marL="445134" lvl="1" indent="-248920">
              <a:lnSpc>
                <a:spcPct val="100000"/>
              </a:lnSpc>
              <a:buAutoNum type="arabicParenBoth" startAt="5"/>
              <a:tabLst>
                <a:tab pos="445770" algn="l"/>
              </a:tabLst>
            </a:pP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Name: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root.fxc_idx4</a:t>
            </a:r>
            <a:endParaRPr sz="1300" dirty="0">
              <a:latin typeface="Arial"/>
              <a:cs typeface="Arial"/>
            </a:endParaRPr>
          </a:p>
          <a:p>
            <a:pPr marL="381000">
              <a:lnSpc>
                <a:spcPct val="100000"/>
              </a:lnSpc>
              <a:spcBef>
                <a:spcPts val="25"/>
              </a:spcBef>
              <a:tabLst>
                <a:tab pos="2258060" algn="l"/>
              </a:tabLst>
            </a:pP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Keys:</a:t>
            </a:r>
            <a:r>
              <a:rPr sz="1300" spc="3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fxc_referral	(Serial,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fragments: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ALL)</a:t>
            </a:r>
            <a:endParaRPr sz="1300" dirty="0">
              <a:latin typeface="Arial"/>
              <a:cs typeface="Arial"/>
            </a:endParaRPr>
          </a:p>
          <a:p>
            <a:pPr marL="381000">
              <a:lnSpc>
                <a:spcPct val="100000"/>
              </a:lnSpc>
              <a:spcBef>
                <a:spcPts val="35"/>
              </a:spcBef>
            </a:pPr>
            <a:r>
              <a:rPr sz="1300" spc="-10" dirty="0">
                <a:latin typeface="Arial"/>
                <a:cs typeface="Arial"/>
              </a:rPr>
              <a:t>Lower</a:t>
            </a:r>
            <a:r>
              <a:rPr sz="1300" spc="3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Index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Filter: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informix.fmexcp.fxc_referral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173225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2016" y="447547"/>
            <a:ext cx="8340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Methods</a:t>
            </a:r>
            <a:r>
              <a:rPr sz="3600" spc="-20" dirty="0"/>
              <a:t> </a:t>
            </a:r>
            <a:r>
              <a:rPr sz="3600" spc="-5" dirty="0"/>
              <a:t>for</a:t>
            </a:r>
            <a:r>
              <a:rPr sz="3600" dirty="0"/>
              <a:t> </a:t>
            </a:r>
            <a:r>
              <a:rPr sz="3600" spc="-5" dirty="0"/>
              <a:t>Improving</a:t>
            </a:r>
            <a:r>
              <a:rPr sz="3600" spc="-25" dirty="0"/>
              <a:t> </a:t>
            </a:r>
            <a:r>
              <a:rPr sz="3600" spc="-5" dirty="0"/>
              <a:t>SQL</a:t>
            </a:r>
            <a:r>
              <a:rPr sz="3600" spc="-130" dirty="0"/>
              <a:t> </a:t>
            </a:r>
            <a:r>
              <a:rPr sz="3600" spc="-5" dirty="0"/>
              <a:t>Performance</a:t>
            </a:r>
            <a:endParaRPr sz="36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48324" y="1553163"/>
            <a:ext cx="4845685" cy="40824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4010" indent="-265430">
              <a:lnSpc>
                <a:spcPct val="100000"/>
              </a:lnSpc>
              <a:spcBef>
                <a:spcPts val="105"/>
              </a:spcBef>
              <a:buAutoNum type="arabicParenBoth" startAt="6"/>
              <a:tabLst>
                <a:tab pos="334645" algn="l"/>
              </a:tabLst>
            </a:pPr>
            <a:r>
              <a:rPr sz="1400" dirty="0">
                <a:latin typeface="Arial"/>
                <a:cs typeface="Arial"/>
              </a:rPr>
              <a:t>Index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Name: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root.fxc_idx1</a:t>
            </a:r>
            <a:endParaRPr sz="1400" dirty="0">
              <a:latin typeface="Arial"/>
              <a:cs typeface="Arial"/>
            </a:endParaRPr>
          </a:p>
          <a:p>
            <a:pPr marL="208915">
              <a:lnSpc>
                <a:spcPct val="100000"/>
              </a:lnSpc>
              <a:spcBef>
                <a:spcPts val="70"/>
              </a:spcBef>
              <a:tabLst>
                <a:tab pos="2296160" algn="l"/>
              </a:tabLst>
            </a:pPr>
            <a:r>
              <a:rPr sz="1400" spc="5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nde</a:t>
            </a:r>
            <a:r>
              <a:rPr sz="1400" dirty="0">
                <a:latin typeface="Arial"/>
                <a:cs typeface="Arial"/>
              </a:rPr>
              <a:t>x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Ke</a:t>
            </a:r>
            <a:r>
              <a:rPr sz="1400" spc="-20" dirty="0">
                <a:latin typeface="Arial"/>
                <a:cs typeface="Arial"/>
              </a:rPr>
              <a:t>y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: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spc="-20" dirty="0">
                <a:latin typeface="Arial"/>
                <a:cs typeface="Arial"/>
              </a:rPr>
              <a:t>x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_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anun</a:t>
            </a:r>
            <a:r>
              <a:rPr sz="1400" dirty="0">
                <a:latin typeface="Arial"/>
                <a:cs typeface="Arial"/>
              </a:rPr>
              <a:t>o	(</a:t>
            </a:r>
            <a:r>
              <a:rPr sz="1400" spc="-5" dirty="0">
                <a:latin typeface="Arial"/>
                <a:cs typeface="Arial"/>
              </a:rPr>
              <a:t>Se</a:t>
            </a:r>
            <a:r>
              <a:rPr sz="1400" dirty="0">
                <a:latin typeface="Arial"/>
                <a:cs typeface="Arial"/>
              </a:rPr>
              <a:t>ri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l,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ag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en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: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ALL)</a:t>
            </a:r>
            <a:endParaRPr sz="1400" dirty="0">
              <a:latin typeface="Arial"/>
              <a:cs typeface="Arial"/>
            </a:endParaRPr>
          </a:p>
          <a:p>
            <a:pPr marL="20891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Lower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Index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Filter: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informix.fmexcp.fxc_manuno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1789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 dirty="0">
              <a:latin typeface="Arial"/>
              <a:cs typeface="Arial"/>
            </a:endParaRPr>
          </a:p>
          <a:p>
            <a:pPr marL="276225" indent="-264160">
              <a:lnSpc>
                <a:spcPct val="100000"/>
              </a:lnSpc>
              <a:buAutoNum type="arabicParenBoth" startAt="7"/>
              <a:tabLst>
                <a:tab pos="276860" algn="l"/>
              </a:tabLst>
            </a:pPr>
            <a:r>
              <a:rPr sz="1400" dirty="0">
                <a:latin typeface="Arial"/>
                <a:cs typeface="Arial"/>
              </a:rPr>
              <a:t>Index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Name: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root.fxc_idx2</a:t>
            </a:r>
            <a:endParaRPr sz="1400" dirty="0">
              <a:latin typeface="Arial"/>
              <a:cs typeface="Arial"/>
            </a:endParaRPr>
          </a:p>
          <a:p>
            <a:pPr marL="208915">
              <a:lnSpc>
                <a:spcPct val="100000"/>
              </a:lnSpc>
              <a:tabLst>
                <a:tab pos="2238375" algn="l"/>
              </a:tabLst>
            </a:pPr>
            <a:r>
              <a:rPr sz="1400" spc="5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nde</a:t>
            </a:r>
            <a:r>
              <a:rPr sz="1400" dirty="0">
                <a:latin typeface="Arial"/>
                <a:cs typeface="Arial"/>
              </a:rPr>
              <a:t>x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Ke</a:t>
            </a:r>
            <a:r>
              <a:rPr sz="1400" spc="-20" dirty="0">
                <a:latin typeface="Arial"/>
                <a:cs typeface="Arial"/>
              </a:rPr>
              <a:t>y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: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spc="-20" dirty="0">
                <a:latin typeface="Arial"/>
                <a:cs typeface="Arial"/>
              </a:rPr>
              <a:t>x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_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spc="-5" dirty="0">
                <a:latin typeface="Arial"/>
                <a:cs typeface="Arial"/>
              </a:rPr>
              <a:t>endn</a:t>
            </a:r>
            <a:r>
              <a:rPr sz="1400" dirty="0">
                <a:latin typeface="Arial"/>
                <a:cs typeface="Arial"/>
              </a:rPr>
              <a:t>o	(</a:t>
            </a:r>
            <a:r>
              <a:rPr sz="1400" spc="-5" dirty="0">
                <a:latin typeface="Arial"/>
                <a:cs typeface="Arial"/>
              </a:rPr>
              <a:t>Se</a:t>
            </a:r>
            <a:r>
              <a:rPr sz="1400" dirty="0">
                <a:latin typeface="Arial"/>
                <a:cs typeface="Arial"/>
              </a:rPr>
              <a:t>ri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l,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ag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en</a:t>
            </a:r>
            <a:r>
              <a:rPr sz="1400" spc="-10" dirty="0">
                <a:latin typeface="Arial"/>
                <a:cs typeface="Arial"/>
              </a:rPr>
              <a:t>ts</a:t>
            </a:r>
            <a:r>
              <a:rPr sz="1400" dirty="0">
                <a:latin typeface="Arial"/>
                <a:cs typeface="Arial"/>
              </a:rPr>
              <a:t>:</a:t>
            </a:r>
            <a:r>
              <a:rPr sz="1400" spc="-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ALL</a:t>
            </a:r>
            <a:r>
              <a:rPr sz="1400" dirty="0">
                <a:latin typeface="Arial"/>
                <a:cs typeface="Arial"/>
              </a:rPr>
              <a:t>)</a:t>
            </a:r>
          </a:p>
          <a:p>
            <a:pPr marL="208915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Arial"/>
                <a:cs typeface="Arial"/>
              </a:rPr>
              <a:t>Lower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Index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Filter: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informix.fmexcp.fxc_vendno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0</a:t>
            </a:r>
          </a:p>
          <a:p>
            <a:pPr>
              <a:lnSpc>
                <a:spcPct val="100000"/>
              </a:lnSpc>
            </a:pPr>
            <a:endParaRPr sz="1450" dirty="0">
              <a:latin typeface="Arial"/>
              <a:cs typeface="Arial"/>
            </a:endParaRPr>
          </a:p>
          <a:p>
            <a:pPr marL="276225" indent="-264160">
              <a:lnSpc>
                <a:spcPct val="100000"/>
              </a:lnSpc>
              <a:buAutoNum type="arabicParenBoth" startAt="8"/>
              <a:tabLst>
                <a:tab pos="276860" algn="l"/>
              </a:tabLst>
            </a:pPr>
            <a:r>
              <a:rPr sz="1400" dirty="0">
                <a:latin typeface="Arial"/>
                <a:cs typeface="Arial"/>
              </a:rPr>
              <a:t>Index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Name: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root.fxc_idx9</a:t>
            </a:r>
            <a:endParaRPr sz="1400" dirty="0">
              <a:latin typeface="Arial"/>
              <a:cs typeface="Arial"/>
            </a:endParaRPr>
          </a:p>
          <a:p>
            <a:pPr marL="208915">
              <a:lnSpc>
                <a:spcPts val="1675"/>
              </a:lnSpc>
              <a:tabLst>
                <a:tab pos="2317750" algn="l"/>
              </a:tabLst>
            </a:pPr>
            <a:r>
              <a:rPr sz="1400" spc="5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nde</a:t>
            </a:r>
            <a:r>
              <a:rPr sz="1400" dirty="0">
                <a:latin typeface="Arial"/>
                <a:cs typeface="Arial"/>
              </a:rPr>
              <a:t>x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Ke</a:t>
            </a:r>
            <a:r>
              <a:rPr sz="1400" spc="-20" dirty="0">
                <a:latin typeface="Arial"/>
                <a:cs typeface="Arial"/>
              </a:rPr>
              <a:t>y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: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spc="-20" dirty="0">
                <a:latin typeface="Arial"/>
                <a:cs typeface="Arial"/>
              </a:rPr>
              <a:t>x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_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u</a:t>
            </a:r>
            <a:r>
              <a:rPr sz="1400" spc="5" dirty="0">
                <a:latin typeface="Arial"/>
                <a:cs typeface="Arial"/>
              </a:rPr>
              <a:t>st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spc="-20" dirty="0">
                <a:latin typeface="Arial"/>
                <a:cs typeface="Arial"/>
              </a:rPr>
              <a:t>y</a:t>
            </a:r>
            <a:r>
              <a:rPr sz="1400" spc="-5" dirty="0">
                <a:latin typeface="Arial"/>
                <a:cs typeface="Arial"/>
              </a:rPr>
              <a:t>p</a:t>
            </a:r>
            <a:r>
              <a:rPr sz="1400" dirty="0">
                <a:latin typeface="Arial"/>
                <a:cs typeface="Arial"/>
              </a:rPr>
              <a:t>e	(</a:t>
            </a:r>
            <a:r>
              <a:rPr sz="1400" spc="-5" dirty="0">
                <a:latin typeface="Arial"/>
                <a:cs typeface="Arial"/>
              </a:rPr>
              <a:t>Se</a:t>
            </a:r>
            <a:r>
              <a:rPr sz="1400" dirty="0">
                <a:latin typeface="Arial"/>
                <a:cs typeface="Arial"/>
              </a:rPr>
              <a:t>ri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l,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ag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en</a:t>
            </a:r>
            <a:r>
              <a:rPr sz="1400" spc="-10" dirty="0">
                <a:latin typeface="Arial"/>
                <a:cs typeface="Arial"/>
              </a:rPr>
              <a:t>ts</a:t>
            </a:r>
            <a:r>
              <a:rPr sz="1400" dirty="0">
                <a:latin typeface="Arial"/>
                <a:cs typeface="Arial"/>
              </a:rPr>
              <a:t>:</a:t>
            </a:r>
            <a:r>
              <a:rPr sz="1400" spc="-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ALL</a:t>
            </a:r>
            <a:r>
              <a:rPr sz="1400" dirty="0">
                <a:latin typeface="Arial"/>
                <a:cs typeface="Arial"/>
              </a:rPr>
              <a:t>)</a:t>
            </a:r>
          </a:p>
          <a:p>
            <a:pPr marL="208915">
              <a:lnSpc>
                <a:spcPts val="1675"/>
              </a:lnSpc>
            </a:pPr>
            <a:r>
              <a:rPr sz="1400" spc="-5" dirty="0">
                <a:latin typeface="Arial"/>
                <a:cs typeface="Arial"/>
              </a:rPr>
              <a:t>Lower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Index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Filter: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informix.fmexcp.fxc_custtype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4510</a:t>
            </a:r>
            <a:endParaRPr sz="1400" dirty="0">
              <a:latin typeface="Arial"/>
              <a:cs typeface="Arial"/>
            </a:endParaRPr>
          </a:p>
          <a:p>
            <a:pPr marL="276225" indent="-264160">
              <a:lnSpc>
                <a:spcPct val="100000"/>
              </a:lnSpc>
              <a:buAutoNum type="arabicParenBoth" startAt="9"/>
              <a:tabLst>
                <a:tab pos="276860" algn="l"/>
              </a:tabLst>
            </a:pPr>
            <a:r>
              <a:rPr sz="1400" dirty="0">
                <a:latin typeface="Arial"/>
                <a:cs typeface="Arial"/>
              </a:rPr>
              <a:t>Index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Name: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root.fxc_idx3</a:t>
            </a:r>
            <a:endParaRPr sz="1400" dirty="0">
              <a:latin typeface="Arial"/>
              <a:cs typeface="Arial"/>
            </a:endParaRPr>
          </a:p>
          <a:p>
            <a:pPr marL="208915">
              <a:lnSpc>
                <a:spcPts val="1675"/>
              </a:lnSpc>
              <a:tabLst>
                <a:tab pos="2179320" algn="l"/>
              </a:tabLst>
            </a:pPr>
            <a:r>
              <a:rPr sz="1400" spc="5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nde</a:t>
            </a:r>
            <a:r>
              <a:rPr sz="1400" dirty="0">
                <a:latin typeface="Arial"/>
                <a:cs typeface="Arial"/>
              </a:rPr>
              <a:t>x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Ke</a:t>
            </a:r>
            <a:r>
              <a:rPr sz="1400" spc="-20" dirty="0">
                <a:latin typeface="Arial"/>
                <a:cs typeface="Arial"/>
              </a:rPr>
              <a:t>y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: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spc="-20" dirty="0">
                <a:latin typeface="Arial"/>
                <a:cs typeface="Arial"/>
              </a:rPr>
              <a:t>x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_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u</a:t>
            </a:r>
            <a:r>
              <a:rPr sz="1400" spc="5" dirty="0">
                <a:latin typeface="Arial"/>
                <a:cs typeface="Arial"/>
              </a:rPr>
              <a:t>st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o	(</a:t>
            </a:r>
            <a:r>
              <a:rPr sz="1400" spc="-5" dirty="0">
                <a:latin typeface="Arial"/>
                <a:cs typeface="Arial"/>
              </a:rPr>
              <a:t>Se</a:t>
            </a:r>
            <a:r>
              <a:rPr sz="1400" dirty="0">
                <a:latin typeface="Arial"/>
                <a:cs typeface="Arial"/>
              </a:rPr>
              <a:t>ri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l,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ag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en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: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ALL</a:t>
            </a:r>
            <a:r>
              <a:rPr sz="1400" dirty="0">
                <a:latin typeface="Arial"/>
                <a:cs typeface="Arial"/>
              </a:rPr>
              <a:t>)</a:t>
            </a:r>
          </a:p>
          <a:p>
            <a:pPr marL="208915">
              <a:lnSpc>
                <a:spcPts val="1675"/>
              </a:lnSpc>
            </a:pPr>
            <a:r>
              <a:rPr sz="1400" spc="-5" dirty="0">
                <a:latin typeface="Arial"/>
                <a:cs typeface="Arial"/>
              </a:rPr>
              <a:t>Lower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Index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Filter: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informix.fmexcp.fxc_custno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34514112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 dirty="0">
              <a:latin typeface="Arial"/>
              <a:cs typeface="Arial"/>
            </a:endParaRPr>
          </a:p>
          <a:p>
            <a:pPr marL="375285" indent="-363220">
              <a:lnSpc>
                <a:spcPts val="1675"/>
              </a:lnSpc>
              <a:spcBef>
                <a:spcPts val="5"/>
              </a:spcBef>
              <a:buAutoNum type="arabicParenBoth" startAt="10"/>
              <a:tabLst>
                <a:tab pos="375920" algn="l"/>
              </a:tabLst>
            </a:pPr>
            <a:r>
              <a:rPr sz="1400" dirty="0">
                <a:latin typeface="Arial"/>
                <a:cs typeface="Arial"/>
              </a:rPr>
              <a:t>Index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Name: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root.fxc_idx7</a:t>
            </a:r>
            <a:endParaRPr sz="1400" dirty="0">
              <a:latin typeface="Arial"/>
              <a:cs typeface="Arial"/>
            </a:endParaRPr>
          </a:p>
          <a:p>
            <a:pPr marL="208915" marR="631825">
              <a:lnSpc>
                <a:spcPts val="1680"/>
              </a:lnSpc>
              <a:spcBef>
                <a:spcPts val="50"/>
              </a:spcBef>
              <a:tabLst>
                <a:tab pos="2228215" algn="l"/>
              </a:tabLst>
            </a:pPr>
            <a:r>
              <a:rPr sz="1400" spc="5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nde</a:t>
            </a:r>
            <a:r>
              <a:rPr sz="1400" dirty="0">
                <a:latin typeface="Arial"/>
                <a:cs typeface="Arial"/>
              </a:rPr>
              <a:t>x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Ke</a:t>
            </a:r>
            <a:r>
              <a:rPr sz="1400" spc="-20" dirty="0">
                <a:latin typeface="Arial"/>
                <a:cs typeface="Arial"/>
              </a:rPr>
              <a:t>y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: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spc="-20" dirty="0">
                <a:latin typeface="Arial"/>
                <a:cs typeface="Arial"/>
              </a:rPr>
              <a:t>x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_agen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y	(</a:t>
            </a:r>
            <a:r>
              <a:rPr sz="1400" spc="-5" dirty="0">
                <a:latin typeface="Arial"/>
                <a:cs typeface="Arial"/>
              </a:rPr>
              <a:t>Se</a:t>
            </a:r>
            <a:r>
              <a:rPr sz="1400" dirty="0">
                <a:latin typeface="Arial"/>
                <a:cs typeface="Arial"/>
              </a:rPr>
              <a:t>ri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l,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ag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en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: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ALL)  Lower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Index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Filter: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informix.fmexcp.fxc_agency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0 </a:t>
            </a:r>
            <a:r>
              <a:rPr sz="1400" spc="-3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PostIndex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Filter:informix.fmexcp.fxc_agencyloc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 0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80109" y="5616031"/>
            <a:ext cx="6810375" cy="0"/>
          </a:xfrm>
          <a:custGeom>
            <a:avLst/>
            <a:gdLst/>
            <a:ahLst/>
            <a:cxnLst/>
            <a:rect l="l" t="t" r="r" b="b"/>
            <a:pathLst>
              <a:path w="6810375">
                <a:moveTo>
                  <a:pt x="0" y="0"/>
                </a:moveTo>
                <a:lnTo>
                  <a:pt x="6810210" y="0"/>
                </a:lnTo>
              </a:path>
            </a:pathLst>
          </a:custGeom>
          <a:ln w="26822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2016" y="447547"/>
            <a:ext cx="8340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Methods</a:t>
            </a:r>
            <a:r>
              <a:rPr sz="3600" spc="-20" dirty="0"/>
              <a:t> </a:t>
            </a:r>
            <a:r>
              <a:rPr sz="3600" spc="-5" dirty="0"/>
              <a:t>for</a:t>
            </a:r>
            <a:r>
              <a:rPr sz="3600" dirty="0"/>
              <a:t> </a:t>
            </a:r>
            <a:r>
              <a:rPr sz="3600" spc="-5" dirty="0"/>
              <a:t>Improving</a:t>
            </a:r>
            <a:r>
              <a:rPr sz="3600" spc="-25" dirty="0"/>
              <a:t> </a:t>
            </a:r>
            <a:r>
              <a:rPr sz="3600" spc="-5" dirty="0"/>
              <a:t>SQL</a:t>
            </a:r>
            <a:r>
              <a:rPr sz="3600" spc="-130" dirty="0"/>
              <a:t> </a:t>
            </a:r>
            <a:r>
              <a:rPr sz="3600" spc="-5" dirty="0"/>
              <a:t>Performance</a:t>
            </a:r>
            <a:endParaRPr sz="3600" dirty="0"/>
          </a:p>
        </p:txBody>
      </p:sp>
      <p:sp>
        <p:nvSpPr>
          <p:cNvPr id="4" name="object 4"/>
          <p:cNvSpPr/>
          <p:nvPr/>
        </p:nvSpPr>
        <p:spPr>
          <a:xfrm>
            <a:off x="1410945" y="2459827"/>
            <a:ext cx="1732914" cy="0"/>
          </a:xfrm>
          <a:custGeom>
            <a:avLst/>
            <a:gdLst/>
            <a:ahLst/>
            <a:cxnLst/>
            <a:rect l="l" t="t" r="r" b="b"/>
            <a:pathLst>
              <a:path w="1732914">
                <a:moveTo>
                  <a:pt x="0" y="0"/>
                </a:moveTo>
                <a:lnTo>
                  <a:pt x="1732788" y="0"/>
                </a:lnTo>
              </a:path>
            </a:pathLst>
          </a:custGeom>
          <a:ln w="26822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1398245" y="1866178"/>
            <a:ext cx="2193290" cy="1459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Query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statistics: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 dirty="0">
              <a:latin typeface="Arial"/>
              <a:cs typeface="Arial"/>
            </a:endParaRPr>
          </a:p>
          <a:p>
            <a:pPr marL="175260">
              <a:lnSpc>
                <a:spcPct val="100000"/>
              </a:lnSpc>
              <a:spcBef>
                <a:spcPts val="2425"/>
              </a:spcBef>
            </a:pPr>
            <a:r>
              <a:rPr sz="2400" spc="-60" dirty="0">
                <a:latin typeface="Arial"/>
                <a:cs typeface="Arial"/>
              </a:rPr>
              <a:t>Table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map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</a:p>
        </p:txBody>
      </p:sp>
      <p:sp>
        <p:nvSpPr>
          <p:cNvPr id="6" name="object 6"/>
          <p:cNvSpPr/>
          <p:nvPr/>
        </p:nvSpPr>
        <p:spPr>
          <a:xfrm>
            <a:off x="1580109" y="3528151"/>
            <a:ext cx="2847975" cy="0"/>
          </a:xfrm>
          <a:custGeom>
            <a:avLst/>
            <a:gdLst/>
            <a:ahLst/>
            <a:cxnLst/>
            <a:rect l="l" t="t" r="r" b="b"/>
            <a:pathLst>
              <a:path w="2847975">
                <a:moveTo>
                  <a:pt x="0" y="0"/>
                </a:moveTo>
                <a:lnTo>
                  <a:pt x="2847748" y="0"/>
                </a:lnTo>
              </a:path>
            </a:pathLst>
          </a:custGeom>
          <a:ln w="26822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1580109" y="4241383"/>
            <a:ext cx="2847975" cy="0"/>
          </a:xfrm>
          <a:custGeom>
            <a:avLst/>
            <a:gdLst/>
            <a:ahLst/>
            <a:cxnLst/>
            <a:rect l="l" t="t" r="r" b="b"/>
            <a:pathLst>
              <a:path w="2847975">
                <a:moveTo>
                  <a:pt x="0" y="0"/>
                </a:moveTo>
                <a:lnTo>
                  <a:pt x="2847748" y="0"/>
                </a:lnTo>
              </a:path>
            </a:pathLst>
          </a:custGeom>
          <a:ln w="26822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1398245" y="3646210"/>
            <a:ext cx="6059805" cy="2456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2461260" algn="l"/>
              </a:tabLst>
            </a:pPr>
            <a:r>
              <a:rPr sz="2400" spc="-5" dirty="0">
                <a:latin typeface="Arial"/>
                <a:cs typeface="Arial"/>
              </a:rPr>
              <a:t>Internal name	</a:t>
            </a:r>
            <a:r>
              <a:rPr sz="2400" spc="-60" dirty="0">
                <a:latin typeface="Arial"/>
                <a:cs typeface="Arial"/>
              </a:rPr>
              <a:t>Table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name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50" dirty="0">
              <a:latin typeface="Arial"/>
              <a:cs typeface="Arial"/>
            </a:endParaRPr>
          </a:p>
          <a:p>
            <a:pPr marL="181610">
              <a:lnSpc>
                <a:spcPct val="100000"/>
              </a:lnSpc>
              <a:tabLst>
                <a:tab pos="1781810" algn="l"/>
              </a:tabLst>
            </a:pPr>
            <a:r>
              <a:rPr sz="2400" dirty="0">
                <a:latin typeface="Arial"/>
                <a:cs typeface="Arial"/>
              </a:rPr>
              <a:t>t1	</a:t>
            </a:r>
            <a:r>
              <a:rPr sz="2400" spc="-5" dirty="0">
                <a:latin typeface="Arial"/>
                <a:cs typeface="Arial"/>
              </a:rPr>
              <a:t>fmexcp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841375" algn="l"/>
                <a:tab pos="1531620" algn="l"/>
                <a:tab pos="2857500" algn="l"/>
                <a:tab pos="4012565" algn="l"/>
                <a:tab pos="4831080" algn="l"/>
                <a:tab pos="5506085" algn="l"/>
              </a:tabLst>
            </a:pPr>
            <a:r>
              <a:rPr sz="2000" spc="-5" dirty="0">
                <a:latin typeface="Arial"/>
                <a:cs typeface="Arial"/>
              </a:rPr>
              <a:t>type	table	</a:t>
            </a:r>
            <a:r>
              <a:rPr sz="2000" dirty="0">
                <a:latin typeface="Arial"/>
                <a:cs typeface="Arial"/>
              </a:rPr>
              <a:t>rows_prod	est_rows	rows_	scan	</a:t>
            </a:r>
            <a:r>
              <a:rPr sz="2000" spc="-5" dirty="0">
                <a:latin typeface="Arial"/>
                <a:cs typeface="Arial"/>
              </a:rPr>
              <a:t>time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039494" algn="l"/>
                <a:tab pos="1755775" algn="l"/>
                <a:tab pos="2999740" algn="l"/>
                <a:tab pos="4088765" algn="l"/>
                <a:tab pos="4943475" algn="l"/>
              </a:tabLst>
            </a:pPr>
            <a:r>
              <a:rPr sz="2200" b="1" spc="-5" dirty="0">
                <a:latin typeface="Arial"/>
                <a:cs typeface="Arial"/>
              </a:rPr>
              <a:t>scan	t1	4979	1445	4979	00:00.02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861527" y="5083342"/>
            <a:ext cx="975994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_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t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057481" y="5741710"/>
            <a:ext cx="6318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25" dirty="0">
                <a:latin typeface="Arial"/>
                <a:cs typeface="Arial"/>
              </a:rPr>
              <a:t>1</a:t>
            </a:r>
            <a:r>
              <a:rPr sz="2200" b="1" spc="-5" dirty="0">
                <a:latin typeface="Arial"/>
                <a:cs typeface="Arial"/>
              </a:rPr>
              <a:t>167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9500" y="478027"/>
            <a:ext cx="7086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Utilize</a:t>
            </a:r>
            <a:r>
              <a:rPr sz="3200" spc="-45" dirty="0"/>
              <a:t> </a:t>
            </a:r>
            <a:r>
              <a:rPr sz="3200" dirty="0"/>
              <a:t>PDQ</a:t>
            </a:r>
            <a:r>
              <a:rPr sz="3200" spc="-35" dirty="0"/>
              <a:t> </a:t>
            </a:r>
            <a:r>
              <a:rPr sz="3200" spc="-5" dirty="0"/>
              <a:t>Priority</a:t>
            </a:r>
            <a:r>
              <a:rPr lang="en-US" sz="3200" spc="-5" dirty="0"/>
              <a:t> – DSS Queries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23799" y="1686511"/>
            <a:ext cx="5960110" cy="4670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Arial"/>
                <a:cs typeface="Arial"/>
              </a:rPr>
              <a:t>SET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PDQPRIORITY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100;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 dirty="0">
              <a:latin typeface="Arial"/>
              <a:cs typeface="Arial"/>
            </a:endParaRPr>
          </a:p>
          <a:p>
            <a:pPr marL="12700" marR="5080">
              <a:lnSpc>
                <a:spcPct val="101499"/>
              </a:lnSpc>
            </a:pPr>
            <a:r>
              <a:rPr sz="2000" dirty="0">
                <a:latin typeface="Arial"/>
                <a:cs typeface="Arial"/>
              </a:rPr>
              <a:t>SELECT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accnt,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pc,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cntrl_wd,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mfree,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uauto,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salestype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FROM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vid_tran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2000" dirty="0">
                <a:latin typeface="Arial"/>
                <a:cs typeface="Arial"/>
              </a:rPr>
              <a:t>WHERE</a:t>
            </a:r>
            <a:r>
              <a:rPr sz="2000" spc="-15" dirty="0">
                <a:latin typeface="Arial"/>
                <a:cs typeface="Arial"/>
              </a:rPr>
              <a:t> substr(accnt,11,1)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'7'</a:t>
            </a:r>
          </a:p>
          <a:p>
            <a:pPr marL="12700" marR="1185545">
              <a:lnSpc>
                <a:spcPct val="101499"/>
              </a:lnSpc>
              <a:spcBef>
                <a:spcPts val="15"/>
              </a:spcBef>
            </a:pPr>
            <a:r>
              <a:rPr sz="2000" dirty="0">
                <a:latin typeface="Arial"/>
                <a:cs typeface="Arial"/>
              </a:rPr>
              <a:t>AND (magz &lt;&gt; '' OR magz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NOT NULL) </a:t>
            </a:r>
            <a:r>
              <a:rPr sz="2000" spc="-5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(pc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LIKE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'BV1%'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pc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LIKE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'DA2%'</a:t>
            </a:r>
          </a:p>
          <a:p>
            <a:pPr marL="640080">
              <a:lnSpc>
                <a:spcPct val="100000"/>
              </a:lnSpc>
              <a:spcBef>
                <a:spcPts val="35"/>
              </a:spcBef>
            </a:pPr>
            <a:r>
              <a:rPr sz="2000" dirty="0">
                <a:latin typeface="Arial"/>
                <a:cs typeface="Arial"/>
              </a:rPr>
              <a:t>OR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pc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LIKE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'DVM%'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000" spc="-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ND (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_wd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BET</a:t>
            </a:r>
            <a:r>
              <a:rPr sz="2000" dirty="0">
                <a:latin typeface="Arial"/>
                <a:cs typeface="Arial"/>
              </a:rPr>
              <a:t>W</a:t>
            </a:r>
            <a:r>
              <a:rPr sz="2000" spc="-5" dirty="0">
                <a:latin typeface="Arial"/>
                <a:cs typeface="Arial"/>
              </a:rPr>
              <a:t>EE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45" dirty="0">
                <a:latin typeface="Arial"/>
                <a:cs typeface="Arial"/>
              </a:rPr>
              <a:t>1</a:t>
            </a:r>
            <a:r>
              <a:rPr sz="2000" dirty="0">
                <a:latin typeface="Arial"/>
                <a:cs typeface="Arial"/>
              </a:rPr>
              <a:t>18530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ND </a:t>
            </a:r>
            <a:r>
              <a:rPr sz="2000" spc="-145" dirty="0">
                <a:latin typeface="Arial"/>
                <a:cs typeface="Arial"/>
              </a:rPr>
              <a:t>1</a:t>
            </a:r>
            <a:r>
              <a:rPr sz="2000" dirty="0">
                <a:latin typeface="Arial"/>
                <a:cs typeface="Arial"/>
              </a:rPr>
              <a:t>19335)</a:t>
            </a:r>
          </a:p>
          <a:p>
            <a:pPr>
              <a:lnSpc>
                <a:spcPct val="100000"/>
              </a:lnSpc>
            </a:pP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Estimated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Cost: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2485223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2000" spc="-5" dirty="0">
                <a:latin typeface="Arial"/>
                <a:cs typeface="Arial"/>
              </a:rPr>
              <a:t>Estimated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#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Rows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Returned: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6067559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Arial"/>
                <a:cs typeface="Arial"/>
              </a:rPr>
              <a:t>Maximum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Threads: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3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1812" y="254937"/>
            <a:ext cx="665860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Utilize</a:t>
            </a:r>
            <a:r>
              <a:rPr sz="3200" spc="-90" dirty="0"/>
              <a:t> </a:t>
            </a:r>
            <a:r>
              <a:rPr sz="3200" spc="-5" dirty="0"/>
              <a:t>DS_NONPDQ_QUERY_MEM</a:t>
            </a:r>
            <a:endParaRPr sz="3200" dirty="0"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82BA1E4-57ED-7655-7928-114506781341}"/>
              </a:ext>
            </a:extLst>
          </p:cNvPr>
          <p:cNvSpPr txBox="1"/>
          <p:nvPr/>
        </p:nvSpPr>
        <p:spPr>
          <a:xfrm>
            <a:off x="1689100" y="1800225"/>
            <a:ext cx="7391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onconfig parameter DS_NONPDQ_QUERY_MEM is a powerful tool.</a:t>
            </a:r>
          </a:p>
          <a:p>
            <a:endParaRPr lang="en-US" dirty="0"/>
          </a:p>
          <a:p>
            <a:r>
              <a:rPr lang="en-US" dirty="0"/>
              <a:t>Setting this query correctly can improve performance of your  NON-PDQ query.</a:t>
            </a:r>
          </a:p>
          <a:p>
            <a:endParaRPr lang="en-US" dirty="0"/>
          </a:p>
          <a:p>
            <a:r>
              <a:rPr lang="en-US" dirty="0"/>
              <a:t>This allows you to perform sorts in memory vs disk.</a:t>
            </a:r>
          </a:p>
          <a:p>
            <a:endParaRPr lang="en-US" dirty="0"/>
          </a:p>
          <a:p>
            <a:r>
              <a:rPr lang="en-US" dirty="0"/>
              <a:t>To correctly set it, you need to set the DS_TOTAL_MEMORY and then set DS_NONPDQ_QUERY_MEM to up to 25% of it.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7512" y="383539"/>
            <a:ext cx="67500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85" dirty="0"/>
              <a:t> </a:t>
            </a:r>
            <a:r>
              <a:rPr dirty="0"/>
              <a:t>Statement</a:t>
            </a:r>
            <a:r>
              <a:rPr spc="-15" dirty="0"/>
              <a:t> </a:t>
            </a:r>
            <a:r>
              <a:rPr spc="-5" dirty="0"/>
              <a:t>Cache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06828" y="2617492"/>
            <a:ext cx="7300595" cy="1390124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lang="en-US" sz="2800" b="0" i="0">
                <a:solidFill>
                  <a:srgbClr val="161616"/>
                </a:solidFill>
                <a:effectLst/>
                <a:latin typeface="IBM Plex Sans" panose="020B0503050203000203" pitchFamily="34" charset="0"/>
              </a:rPr>
              <a:t>You can use STMT_CACHE_QUERY_PLAN to enable SQL statement cache to hold query plan for each cached statement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127884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1812" y="254937"/>
            <a:ext cx="665860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Utilize</a:t>
            </a:r>
            <a:r>
              <a:rPr sz="3200" spc="-90" dirty="0"/>
              <a:t> </a:t>
            </a:r>
            <a:r>
              <a:rPr sz="3200" spc="-5" dirty="0"/>
              <a:t>DS_NONPDQ_QUERY_MEM</a:t>
            </a:r>
            <a:endParaRPr sz="3200" dirty="0"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31698" y="1026033"/>
            <a:ext cx="22459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DS_NONPDQ_QUERY_MEM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=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50,000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31698" y="1397286"/>
            <a:ext cx="1082040" cy="67945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000" spc="-5" dirty="0">
                <a:latin typeface="Arial"/>
                <a:cs typeface="Arial"/>
              </a:rPr>
              <a:t>session</a:t>
            </a: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ct val="143000"/>
              </a:lnSpc>
              <a:tabLst>
                <a:tab pos="354965" algn="l"/>
                <a:tab pos="775335" algn="l"/>
              </a:tabLst>
            </a:pPr>
            <a:r>
              <a:rPr sz="1000" spc="-10" dirty="0">
                <a:latin typeface="Arial"/>
                <a:cs typeface="Arial"/>
              </a:rPr>
              <a:t>id	</a:t>
            </a:r>
            <a:r>
              <a:rPr sz="1000" spc="-5" dirty="0">
                <a:latin typeface="Arial"/>
                <a:cs typeface="Arial"/>
              </a:rPr>
              <a:t>user	tty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324499</a:t>
            </a:r>
            <a:r>
              <a:rPr sz="1000" spc="2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indprod</a:t>
            </a:r>
            <a:r>
              <a:rPr sz="1000" spc="2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-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7750" y="1397286"/>
            <a:ext cx="2045970" cy="679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8105" indent="648970">
              <a:lnSpc>
                <a:spcPct val="143000"/>
              </a:lnSpc>
              <a:spcBef>
                <a:spcPts val="100"/>
              </a:spcBef>
              <a:tabLst>
                <a:tab pos="389890" algn="l"/>
                <a:tab pos="1236980" algn="l"/>
                <a:tab pos="1685289" algn="l"/>
              </a:tabLst>
            </a:pPr>
            <a:r>
              <a:rPr sz="1000" spc="-10" dirty="0">
                <a:latin typeface="Arial"/>
                <a:cs typeface="Arial"/>
              </a:rPr>
              <a:t>#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SA</a:t>
            </a:r>
            <a:r>
              <a:rPr sz="1000" spc="-5" dirty="0">
                <a:latin typeface="Arial"/>
                <a:cs typeface="Arial"/>
              </a:rPr>
              <a:t>M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10" dirty="0">
                <a:latin typeface="Arial"/>
                <a:cs typeface="Arial"/>
              </a:rPr>
              <a:t>tota</a:t>
            </a:r>
            <a:r>
              <a:rPr sz="1000" spc="-5" dirty="0">
                <a:latin typeface="Arial"/>
                <a:cs typeface="Arial"/>
              </a:rPr>
              <a:t>l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10" dirty="0">
                <a:latin typeface="Arial"/>
                <a:cs typeface="Arial"/>
              </a:rPr>
              <a:t>u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ed  pid	</a:t>
            </a:r>
            <a:r>
              <a:rPr sz="1000" spc="-5" dirty="0">
                <a:latin typeface="Arial"/>
                <a:cs typeface="Arial"/>
              </a:rPr>
              <a:t>hostname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threads</a:t>
            </a:r>
            <a:r>
              <a:rPr sz="1000" spc="254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memory</a:t>
            </a:r>
          </a:p>
          <a:p>
            <a:pPr marL="242570">
              <a:lnSpc>
                <a:spcPct val="100000"/>
              </a:lnSpc>
              <a:spcBef>
                <a:spcPts val="515"/>
              </a:spcBef>
              <a:tabLst>
                <a:tab pos="731520" algn="l"/>
                <a:tab pos="1542415" algn="l"/>
              </a:tabLst>
            </a:pPr>
            <a:r>
              <a:rPr sz="1000" spc="-10" dirty="0">
                <a:latin typeface="Arial"/>
                <a:cs typeface="Arial"/>
              </a:rPr>
              <a:t>27952	prodtu</a:t>
            </a:r>
            <a:r>
              <a:rPr sz="1000" spc="5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1	</a:t>
            </a:r>
            <a:r>
              <a:rPr sz="1000" spc="-10" dirty="0">
                <a:latin typeface="Arial"/>
                <a:cs typeface="Arial"/>
              </a:rPr>
              <a:t>2367488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27996" y="1397286"/>
            <a:ext cx="1059180" cy="679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0330">
              <a:lnSpc>
                <a:spcPct val="143000"/>
              </a:lnSpc>
              <a:spcBef>
                <a:spcPts val="100"/>
              </a:spcBef>
              <a:tabLst>
                <a:tab pos="640080" algn="l"/>
              </a:tabLst>
            </a:pPr>
            <a:r>
              <a:rPr sz="1000" spc="-10" dirty="0">
                <a:latin typeface="Arial"/>
                <a:cs typeface="Arial"/>
              </a:rPr>
              <a:t>dynamic 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1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ry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2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x</a:t>
            </a:r>
            <a:r>
              <a:rPr sz="1000" spc="-10" dirty="0">
                <a:latin typeface="Arial"/>
                <a:cs typeface="Arial"/>
              </a:rPr>
              <a:t>p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n  </a:t>
            </a:r>
            <a:r>
              <a:rPr sz="1000" spc="-10" dirty="0">
                <a:latin typeface="Arial"/>
                <a:cs typeface="Arial"/>
              </a:rPr>
              <a:t>2328592	</a:t>
            </a:r>
            <a:r>
              <a:rPr sz="1000" dirty="0">
                <a:latin typeface="Arial"/>
                <a:cs typeface="Arial"/>
              </a:rPr>
              <a:t>off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31698" y="2270588"/>
            <a:ext cx="4434840" cy="68135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  <a:tabLst>
                <a:tab pos="354965" algn="l"/>
                <a:tab pos="845819" algn="l"/>
                <a:tab pos="1538605" algn="l"/>
                <a:tab pos="1945639" algn="l"/>
              </a:tabLst>
            </a:pPr>
            <a:r>
              <a:rPr sz="1000" spc="-10" dirty="0">
                <a:latin typeface="Arial"/>
                <a:cs typeface="Arial"/>
              </a:rPr>
              <a:t>tid	</a:t>
            </a:r>
            <a:r>
              <a:rPr sz="1000" dirty="0">
                <a:latin typeface="Arial"/>
                <a:cs typeface="Arial"/>
              </a:rPr>
              <a:t>name	</a:t>
            </a:r>
            <a:r>
              <a:rPr sz="1000" spc="-5" dirty="0">
                <a:latin typeface="Arial"/>
                <a:cs typeface="Arial"/>
              </a:rPr>
              <a:t>rstcb	flags	curstk</a:t>
            </a:r>
            <a:r>
              <a:rPr sz="1000" spc="49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status</a:t>
            </a: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ts val="1730"/>
              </a:lnSpc>
              <a:spcBef>
                <a:spcPts val="85"/>
              </a:spcBef>
              <a:tabLst>
                <a:tab pos="948055" algn="l"/>
              </a:tabLst>
            </a:pPr>
            <a:r>
              <a:rPr sz="1000" spc="-10" dirty="0">
                <a:latin typeface="Arial"/>
                <a:cs typeface="Arial"/>
              </a:rPr>
              <a:t>25339601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sqlexec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c0000002b2c9ac18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---PR--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1842583336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sleeping(Forever)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Memory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pools	</a:t>
            </a:r>
            <a:r>
              <a:rPr sz="1000" spc="-5" dirty="0">
                <a:latin typeface="Arial"/>
                <a:cs typeface="Arial"/>
              </a:rPr>
              <a:t>count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31698" y="3429507"/>
            <a:ext cx="26917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" algn="l"/>
              </a:tabLst>
            </a:pPr>
            <a:r>
              <a:rPr sz="1000" spc="-10" dirty="0">
                <a:latin typeface="Arial"/>
                <a:cs typeface="Arial"/>
              </a:rPr>
              <a:t>324499_S</a:t>
            </a:r>
            <a:r>
              <a:rPr sz="100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RT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</a:t>
            </a:r>
            <a:r>
              <a:rPr sz="1000" dirty="0">
                <a:latin typeface="Arial"/>
                <a:cs typeface="Arial"/>
              </a:rPr>
              <a:t>	c</a:t>
            </a:r>
            <a:r>
              <a:rPr sz="1000" spc="-10" dirty="0">
                <a:latin typeface="Arial"/>
                <a:cs typeface="Arial"/>
              </a:rPr>
              <a:t>0000002b59a304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61440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31698" y="2925943"/>
            <a:ext cx="4013200" cy="68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3000"/>
              </a:lnSpc>
              <a:spcBef>
                <a:spcPts val="100"/>
              </a:spcBef>
              <a:tabLst>
                <a:tab pos="643255" algn="l"/>
                <a:tab pos="675005" algn="l"/>
                <a:tab pos="934085" algn="l"/>
                <a:tab pos="1708150" algn="l"/>
                <a:tab pos="2708275" algn="l"/>
                <a:tab pos="3265804" algn="l"/>
                <a:tab pos="3789679" algn="l"/>
              </a:tabLst>
            </a:pPr>
            <a:r>
              <a:rPr sz="1000" dirty="0">
                <a:latin typeface="Arial"/>
                <a:cs typeface="Arial"/>
              </a:rPr>
              <a:t>name	</a:t>
            </a:r>
            <a:r>
              <a:rPr sz="1000" spc="-5" dirty="0">
                <a:latin typeface="Arial"/>
                <a:cs typeface="Arial"/>
              </a:rPr>
              <a:t>class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addr	totalsize</a:t>
            </a:r>
            <a:r>
              <a:rPr sz="1000" spc="-5" dirty="0">
                <a:latin typeface="Arial"/>
                <a:cs typeface="Arial"/>
              </a:rPr>
              <a:t> freesize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#allocfrag #freefrag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32449</a:t>
            </a:r>
            <a:r>
              <a:rPr sz="1000" spc="-5" dirty="0">
                <a:latin typeface="Arial"/>
                <a:cs typeface="Arial"/>
              </a:rPr>
              <a:t>9</a:t>
            </a:r>
            <a:r>
              <a:rPr sz="1000" dirty="0">
                <a:latin typeface="Arial"/>
                <a:cs typeface="Arial"/>
              </a:rPr>
              <a:t>		</a:t>
            </a:r>
            <a:r>
              <a:rPr sz="1000" spc="-5" dirty="0">
                <a:latin typeface="Arial"/>
                <a:cs typeface="Arial"/>
              </a:rPr>
              <a:t>V</a:t>
            </a:r>
            <a:r>
              <a:rPr sz="1000" dirty="0">
                <a:latin typeface="Arial"/>
                <a:cs typeface="Arial"/>
              </a:rPr>
              <a:t>	c</a:t>
            </a:r>
            <a:r>
              <a:rPr sz="1000" spc="-10" dirty="0">
                <a:latin typeface="Arial"/>
                <a:cs typeface="Arial"/>
              </a:rPr>
              <a:t>0000002b60be04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230604</a:t>
            </a:r>
            <a:r>
              <a:rPr sz="1000" spc="-5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10" dirty="0">
                <a:latin typeface="Arial"/>
                <a:cs typeface="Arial"/>
              </a:rPr>
              <a:t>3484</a:t>
            </a:r>
            <a:r>
              <a:rPr sz="1000" spc="-5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10" dirty="0">
                <a:latin typeface="Arial"/>
                <a:cs typeface="Arial"/>
              </a:rPr>
              <a:t>431</a:t>
            </a:r>
            <a:r>
              <a:rPr sz="1000" spc="-5" dirty="0">
                <a:latin typeface="Arial"/>
                <a:cs typeface="Arial"/>
              </a:rPr>
              <a:t>5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10" dirty="0">
                <a:latin typeface="Arial"/>
                <a:cs typeface="Arial"/>
              </a:rPr>
              <a:t>157</a:t>
            </a:r>
            <a:endParaRPr sz="1000" dirty="0">
              <a:latin typeface="Arial"/>
              <a:cs typeface="Arial"/>
            </a:endParaRPr>
          </a:p>
          <a:p>
            <a:pPr marL="3828415">
              <a:lnSpc>
                <a:spcPct val="100000"/>
              </a:lnSpc>
              <a:spcBef>
                <a:spcPts val="525"/>
              </a:spcBef>
            </a:pPr>
            <a:r>
              <a:rPr sz="1000" spc="-5" dirty="0">
                <a:latin typeface="Arial"/>
                <a:cs typeface="Arial"/>
              </a:rPr>
              <a:t>1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49932" y="3647453"/>
            <a:ext cx="2451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5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ee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27394" y="3865399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0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12172" y="4084862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0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30971" y="3581297"/>
            <a:ext cx="761365" cy="68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 marR="5080" indent="-315595">
              <a:lnSpc>
                <a:spcPct val="143000"/>
              </a:lnSpc>
              <a:spcBef>
                <a:spcPts val="100"/>
              </a:spcBef>
              <a:tabLst>
                <a:tab pos="473709" algn="l"/>
              </a:tabLst>
            </a:pPr>
            <a:r>
              <a:rPr sz="1000" spc="5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		</a:t>
            </a:r>
            <a:r>
              <a:rPr sz="1000" spc="-10" dirty="0">
                <a:latin typeface="Arial"/>
                <a:cs typeface="Arial"/>
              </a:rPr>
              <a:t>u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ed  34144</a:t>
            </a:r>
            <a:endParaRPr sz="1000" dirty="0">
              <a:latin typeface="Arial"/>
              <a:cs typeface="Arial"/>
            </a:endParaRPr>
          </a:p>
          <a:p>
            <a:pPr marL="312420">
              <a:lnSpc>
                <a:spcPct val="100000"/>
              </a:lnSpc>
              <a:spcBef>
                <a:spcPts val="525"/>
              </a:spcBef>
            </a:pPr>
            <a:r>
              <a:rPr sz="1000" spc="-10" dirty="0">
                <a:latin typeface="Arial"/>
                <a:cs typeface="Arial"/>
              </a:rPr>
              <a:t>80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25188" y="3581297"/>
            <a:ext cx="961390" cy="68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445" marR="71755" indent="106680">
              <a:lnSpc>
                <a:spcPct val="143000"/>
              </a:lnSpc>
              <a:spcBef>
                <a:spcPts val="100"/>
              </a:spcBef>
              <a:tabLst>
                <a:tab pos="810895" algn="l"/>
              </a:tabLst>
            </a:pPr>
            <a:r>
              <a:rPr sz="1000" dirty="0">
                <a:latin typeface="Arial"/>
                <a:cs typeface="Arial"/>
              </a:rPr>
              <a:t>name 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q</a:t>
            </a:r>
            <a:r>
              <a:rPr sz="1000" dirty="0">
                <a:latin typeface="Arial"/>
                <a:cs typeface="Arial"/>
              </a:rPr>
              <a:t>sc</a:t>
            </a:r>
            <a:r>
              <a:rPr sz="1000" spc="-5" dirty="0">
                <a:latin typeface="Arial"/>
                <a:cs typeface="Arial"/>
              </a:rPr>
              <a:t>b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" dirty="0">
                <a:latin typeface="Arial"/>
                <a:cs typeface="Arial"/>
              </a:rPr>
              <a:t>0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  <a:tabLst>
                <a:tab pos="877569" algn="l"/>
              </a:tabLst>
            </a:pPr>
            <a:r>
              <a:rPr sz="1000" b="1" spc="-10" dirty="0">
                <a:latin typeface="Arial"/>
                <a:cs typeface="Arial"/>
              </a:rPr>
              <a:t>sr</a:t>
            </a:r>
            <a:r>
              <a:rPr sz="1000" b="1" spc="-5" dirty="0">
                <a:latin typeface="Arial"/>
                <a:cs typeface="Arial"/>
              </a:rPr>
              <a:t>tm</a:t>
            </a:r>
            <a:r>
              <a:rPr sz="1000" b="1" spc="-10" dirty="0">
                <a:latin typeface="Arial"/>
                <a:cs typeface="Arial"/>
              </a:rPr>
              <a:t>e</a:t>
            </a:r>
            <a:r>
              <a:rPr sz="1000" b="1" spc="-5" dirty="0">
                <a:latin typeface="Arial"/>
                <a:cs typeface="Arial"/>
              </a:rPr>
              <a:t>mbuf</a:t>
            </a:r>
            <a:r>
              <a:rPr sz="1000" b="1" dirty="0">
                <a:latin typeface="Arial"/>
                <a:cs typeface="Arial"/>
              </a:rPr>
              <a:t>	</a:t>
            </a:r>
            <a:r>
              <a:rPr sz="1000" b="1" spc="-5" dirty="0">
                <a:latin typeface="Arial"/>
                <a:cs typeface="Arial"/>
              </a:rPr>
              <a:t>0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42411" y="3363352"/>
            <a:ext cx="682625" cy="89916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615"/>
              </a:spcBef>
              <a:tabLst>
                <a:tab pos="598805" algn="l"/>
              </a:tabLst>
            </a:pPr>
            <a:r>
              <a:rPr sz="1000" spc="-10" dirty="0">
                <a:latin typeface="Arial"/>
                <a:cs typeface="Arial"/>
              </a:rPr>
              <a:t>404</a:t>
            </a:r>
            <a:r>
              <a:rPr sz="1000" spc="-5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" dirty="0">
                <a:latin typeface="Arial"/>
                <a:cs typeface="Arial"/>
              </a:rPr>
              <a:t>7</a:t>
            </a:r>
            <a:endParaRPr sz="1000" dirty="0">
              <a:latin typeface="Arial"/>
              <a:cs typeface="Arial"/>
            </a:endParaRPr>
          </a:p>
          <a:p>
            <a:pPr marL="12700" marR="217804" indent="168910">
              <a:lnSpc>
                <a:spcPct val="143000"/>
              </a:lnSpc>
            </a:pPr>
            <a:r>
              <a:rPr sz="1000" spc="-10" dirty="0">
                <a:latin typeface="Arial"/>
                <a:cs typeface="Arial"/>
              </a:rPr>
              <a:t>u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ed  41344</a:t>
            </a:r>
            <a:endParaRPr sz="1000" dirty="0">
              <a:latin typeface="Arial"/>
              <a:cs typeface="Arial"/>
            </a:endParaRPr>
          </a:p>
          <a:p>
            <a:pPr marL="79375">
              <a:lnSpc>
                <a:spcPct val="100000"/>
              </a:lnSpc>
              <a:spcBef>
                <a:spcPts val="530"/>
              </a:spcBef>
            </a:pPr>
            <a:r>
              <a:rPr sz="1000" b="1" spc="-10" dirty="0">
                <a:latin typeface="Arial"/>
                <a:cs typeface="Arial"/>
              </a:rPr>
              <a:t>20384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31698" y="3581297"/>
            <a:ext cx="595630" cy="1116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55904">
              <a:lnSpc>
                <a:spcPct val="1435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na</a:t>
            </a:r>
            <a:r>
              <a:rPr sz="1000" spc="1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e  sort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sql</a:t>
            </a: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ct val="143000"/>
              </a:lnSpc>
            </a:pP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q</a:t>
            </a:r>
            <a:r>
              <a:rPr sz="1000" dirty="0">
                <a:latin typeface="Arial"/>
                <a:cs typeface="Arial"/>
              </a:rPr>
              <a:t>sc</a:t>
            </a:r>
            <a:r>
              <a:rPr sz="1000" spc="-5" dirty="0">
                <a:latin typeface="Arial"/>
                <a:cs typeface="Arial"/>
              </a:rPr>
              <a:t>b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5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  </a:t>
            </a:r>
            <a:r>
              <a:rPr sz="1000" dirty="0">
                <a:latin typeface="Arial"/>
                <a:cs typeface="Arial"/>
              </a:rPr>
              <a:t>scb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417278" y="4520754"/>
            <a:ext cx="35655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62000" algn="l"/>
              </a:tabLst>
            </a:pPr>
            <a:r>
              <a:rPr sz="1000" spc="-5" dirty="0">
                <a:latin typeface="Arial"/>
                <a:cs typeface="Arial"/>
              </a:rPr>
              <a:t>sqscb	optofc</a:t>
            </a:r>
            <a:r>
              <a:rPr sz="1000" spc="5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pdqpriority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sqlstats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optcompind</a:t>
            </a:r>
            <a:r>
              <a:rPr sz="1000" spc="2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directives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31698" y="4740217"/>
            <a:ext cx="398652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46045" algn="l"/>
                <a:tab pos="3100070" algn="l"/>
                <a:tab pos="3448685" algn="l"/>
                <a:tab pos="3902710" algn="l"/>
              </a:tabLst>
            </a:pP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0000002b5be61d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0000002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b9d703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" dirty="0">
                <a:latin typeface="Arial"/>
                <a:cs typeface="Arial"/>
              </a:rPr>
              <a:t>1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712648" y="5200791"/>
          <a:ext cx="4117337" cy="360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2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9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marL="31750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Sess</a:t>
                      </a:r>
                      <a:r>
                        <a:rPr sz="1000" spc="2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SQL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Current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Iso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Lock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SQL</a:t>
                      </a:r>
                      <a:r>
                        <a:rPr sz="1000" spc="2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ISAM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F.E.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31750">
                        <a:lnSpc>
                          <a:spcPts val="1110"/>
                        </a:lnSpc>
                        <a:spcBef>
                          <a:spcPts val="209"/>
                        </a:spcBef>
                        <a:tabLst>
                          <a:tab pos="27495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Id	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Stmt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type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6669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110"/>
                        </a:lnSpc>
                        <a:spcBef>
                          <a:spcPts val="209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Database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6669" marB="0"/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ts val="1110"/>
                        </a:lnSpc>
                        <a:spcBef>
                          <a:spcPts val="209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Lvl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Mode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6669" marB="0"/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ts val="1110"/>
                        </a:lnSpc>
                        <a:spcBef>
                          <a:spcPts val="209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ERR</a:t>
                      </a:r>
                      <a:r>
                        <a:rPr sz="1000" spc="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ERR</a:t>
                      </a:r>
                      <a:r>
                        <a:rPr sz="1000" spc="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Vers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Explain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666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1731698" y="5613518"/>
            <a:ext cx="3796665" cy="8331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72540" algn="l"/>
                <a:tab pos="2056764" algn="l"/>
                <a:tab pos="3123565" algn="l"/>
                <a:tab pos="3331845" algn="l"/>
              </a:tabLst>
            </a:pPr>
            <a:r>
              <a:rPr sz="1000" spc="-10" dirty="0">
                <a:latin typeface="Arial"/>
                <a:cs typeface="Arial"/>
              </a:rPr>
              <a:t>324499 SELECT	</a:t>
            </a:r>
            <a:r>
              <a:rPr sz="1000" spc="-5" dirty="0">
                <a:latin typeface="Arial"/>
                <a:cs typeface="Arial"/>
              </a:rPr>
              <a:t>elstest	CR</a:t>
            </a:r>
            <a:r>
              <a:rPr sz="1000" spc="28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Wait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600</a:t>
            </a:r>
            <a:r>
              <a:rPr sz="1000" spc="5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0	0	</a:t>
            </a:r>
            <a:r>
              <a:rPr sz="1000" spc="-10" dirty="0">
                <a:latin typeface="Arial"/>
                <a:cs typeface="Arial"/>
              </a:rPr>
              <a:t>9.03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Off</a:t>
            </a: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000" spc="-5" dirty="0">
                <a:latin typeface="Arial"/>
                <a:cs typeface="Arial"/>
              </a:rPr>
              <a:t>Current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SQL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statement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latin typeface="Arial"/>
                <a:cs typeface="Arial"/>
              </a:rPr>
              <a:t>select</a:t>
            </a:r>
            <a:r>
              <a:rPr sz="1000" spc="254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unique</a:t>
            </a:r>
            <a:r>
              <a:rPr sz="1000" spc="-5" dirty="0">
                <a:latin typeface="Arial"/>
                <a:cs typeface="Arial"/>
              </a:rPr>
              <a:t> b.* from tmp_fids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a, name_init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 </a:t>
            </a:r>
            <a:r>
              <a:rPr sz="1000" spc="-10" dirty="0">
                <a:latin typeface="Arial"/>
                <a:cs typeface="Arial"/>
              </a:rPr>
              <a:t>where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a.fid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b.fid</a:t>
            </a:r>
            <a:endParaRPr sz="1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825907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1812" y="142748"/>
            <a:ext cx="665860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Utilize</a:t>
            </a:r>
            <a:r>
              <a:rPr sz="3200" spc="-90" dirty="0"/>
              <a:t> </a:t>
            </a:r>
            <a:r>
              <a:rPr sz="3200" spc="-5" dirty="0"/>
              <a:t>DS_NONPDQ_QUERY_MEM</a:t>
            </a:r>
            <a:endParaRPr sz="3200" dirty="0"/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29368" y="1019472"/>
            <a:ext cx="22764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DS_NONPDQ_QUERY_MEM</a:t>
            </a:r>
            <a:r>
              <a:rPr sz="1000" b="1" spc="509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500,000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29368" y="1390725"/>
            <a:ext cx="978535" cy="67945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000" spc="-5" dirty="0">
                <a:latin typeface="Arial"/>
                <a:cs typeface="Arial"/>
              </a:rPr>
              <a:t>session</a:t>
            </a: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ct val="143000"/>
              </a:lnSpc>
              <a:tabLst>
                <a:tab pos="354965" algn="l"/>
                <a:tab pos="501015" algn="l"/>
                <a:tab pos="775335" algn="l"/>
              </a:tabLst>
            </a:pPr>
            <a:r>
              <a:rPr sz="1000" spc="-10" dirty="0">
                <a:latin typeface="Arial"/>
                <a:cs typeface="Arial"/>
              </a:rPr>
              <a:t>id	</a:t>
            </a:r>
            <a:r>
              <a:rPr sz="1000" spc="-5" dirty="0">
                <a:latin typeface="Arial"/>
                <a:cs typeface="Arial"/>
              </a:rPr>
              <a:t>user	tty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16354	</a:t>
            </a:r>
            <a:r>
              <a:rPr sz="1000" spc="-15" dirty="0">
                <a:latin typeface="Arial"/>
                <a:cs typeface="Arial"/>
              </a:rPr>
              <a:t>vijays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-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35421" y="1390725"/>
            <a:ext cx="1972945" cy="461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48970">
              <a:lnSpc>
                <a:spcPct val="143000"/>
              </a:lnSpc>
              <a:spcBef>
                <a:spcPts val="100"/>
              </a:spcBef>
              <a:tabLst>
                <a:tab pos="389890" algn="l"/>
                <a:tab pos="1236980" algn="l"/>
                <a:tab pos="1685289" algn="l"/>
              </a:tabLst>
            </a:pPr>
            <a:r>
              <a:rPr sz="1000" spc="-10" dirty="0">
                <a:latin typeface="Arial"/>
                <a:cs typeface="Arial"/>
              </a:rPr>
              <a:t>#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SA</a:t>
            </a:r>
            <a:r>
              <a:rPr sz="1000" spc="-5" dirty="0">
                <a:latin typeface="Arial"/>
                <a:cs typeface="Arial"/>
              </a:rPr>
              <a:t>M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10" dirty="0">
                <a:latin typeface="Arial"/>
                <a:cs typeface="Arial"/>
              </a:rPr>
              <a:t>tota</a:t>
            </a:r>
            <a:r>
              <a:rPr sz="1000" spc="-5" dirty="0">
                <a:latin typeface="Arial"/>
                <a:cs typeface="Arial"/>
              </a:rPr>
              <a:t>l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10" dirty="0">
                <a:latin typeface="Arial"/>
                <a:cs typeface="Arial"/>
              </a:rPr>
              <a:t>u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ed  pid	</a:t>
            </a:r>
            <a:r>
              <a:rPr sz="1000" spc="-5" dirty="0">
                <a:latin typeface="Arial"/>
                <a:cs typeface="Arial"/>
              </a:rPr>
              <a:t>hostname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threads</a:t>
            </a:r>
            <a:r>
              <a:rPr sz="1000" spc="254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memory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90631" y="1390725"/>
            <a:ext cx="1094105" cy="679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5255">
              <a:lnSpc>
                <a:spcPct val="143000"/>
              </a:lnSpc>
              <a:spcBef>
                <a:spcPts val="100"/>
              </a:spcBef>
              <a:tabLst>
                <a:tab pos="641350" algn="l"/>
              </a:tabLst>
            </a:pPr>
            <a:r>
              <a:rPr sz="1000" spc="-10" dirty="0">
                <a:latin typeface="Arial"/>
                <a:cs typeface="Arial"/>
              </a:rPr>
              <a:t>dynamic 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memory	</a:t>
            </a:r>
            <a:r>
              <a:rPr sz="1000" spc="-10" dirty="0">
                <a:latin typeface="Arial"/>
                <a:cs typeface="Arial"/>
              </a:rPr>
              <a:t>explain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2458128	</a:t>
            </a:r>
            <a:r>
              <a:rPr sz="1000" dirty="0">
                <a:latin typeface="Arial"/>
                <a:cs typeface="Arial"/>
              </a:rPr>
              <a:t>off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62285" y="1892773"/>
            <a:ext cx="18167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1015" algn="l"/>
                <a:tab pos="1313180" algn="l"/>
              </a:tabLst>
            </a:pPr>
            <a:r>
              <a:rPr sz="1000" spc="-10" dirty="0">
                <a:latin typeface="Arial"/>
                <a:cs typeface="Arial"/>
              </a:rPr>
              <a:t>16777	prodtu</a:t>
            </a:r>
            <a:r>
              <a:rPr sz="1000" spc="5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1	</a:t>
            </a:r>
            <a:r>
              <a:rPr sz="1000" spc="-10" dirty="0">
                <a:latin typeface="Arial"/>
                <a:cs typeface="Arial"/>
              </a:rPr>
              <a:t>2490368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29368" y="2330182"/>
            <a:ext cx="13741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48055" algn="l"/>
              </a:tabLst>
            </a:pPr>
            <a:r>
              <a:rPr sz="1000" spc="-10" dirty="0">
                <a:latin typeface="Arial"/>
                <a:cs typeface="Arial"/>
              </a:rPr>
              <a:t>Me</a:t>
            </a:r>
            <a:r>
              <a:rPr sz="1000" spc="1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ry</a:t>
            </a:r>
            <a:r>
              <a:rPr sz="1000" spc="-10" dirty="0">
                <a:latin typeface="Arial"/>
                <a:cs typeface="Arial"/>
              </a:rPr>
              <a:t> poo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dirty="0">
                <a:latin typeface="Arial"/>
                <a:cs typeface="Arial"/>
              </a:rPr>
              <a:t>	c</a:t>
            </a:r>
            <a:r>
              <a:rPr sz="1000" spc="-10" dirty="0">
                <a:latin typeface="Arial"/>
                <a:cs typeface="Arial"/>
              </a:rPr>
              <a:t>oun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25032" y="2548127"/>
            <a:ext cx="21964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totalsize</a:t>
            </a:r>
            <a:r>
              <a:rPr sz="1000" spc="27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freesize</a:t>
            </a:r>
            <a:r>
              <a:rPr sz="1000" spc="5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#allocfrag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#freefrag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29368" y="2480454"/>
            <a:ext cx="1231265" cy="46482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  <a:tabLst>
                <a:tab pos="643255" algn="l"/>
              </a:tabLst>
            </a:pPr>
            <a:r>
              <a:rPr sz="1000" dirty="0">
                <a:latin typeface="Arial"/>
                <a:cs typeface="Arial"/>
              </a:rPr>
              <a:t>name	</a:t>
            </a:r>
            <a:r>
              <a:rPr sz="1000" spc="-5" dirty="0">
                <a:latin typeface="Arial"/>
                <a:cs typeface="Arial"/>
              </a:rPr>
              <a:t>class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addr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  <a:tabLst>
                <a:tab pos="640080" algn="l"/>
              </a:tabLst>
            </a:pPr>
            <a:r>
              <a:rPr sz="1000" spc="-10" dirty="0">
                <a:latin typeface="Arial"/>
                <a:cs typeface="Arial"/>
              </a:rPr>
              <a:t>16354	</a:t>
            </a:r>
            <a:r>
              <a:rPr sz="1000" spc="-5" dirty="0">
                <a:latin typeface="Arial"/>
                <a:cs typeface="Arial"/>
              </a:rPr>
              <a:t>V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29368" y="2985537"/>
            <a:ext cx="10210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16354_SORT_</a:t>
            </a:r>
            <a:r>
              <a:rPr sz="1000" spc="1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99481" y="2985537"/>
            <a:ext cx="23228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15135" algn="l"/>
                <a:tab pos="2239645" algn="l"/>
              </a:tabLst>
            </a:pP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0000001b3d</a:t>
            </a:r>
            <a:r>
              <a:rPr sz="1000" spc="5" dirty="0">
                <a:latin typeface="Arial"/>
                <a:cs typeface="Arial"/>
              </a:rPr>
              <a:t>f</a:t>
            </a:r>
            <a:r>
              <a:rPr sz="1000" spc="-20" dirty="0">
                <a:latin typeface="Arial"/>
                <a:cs typeface="Arial"/>
              </a:rPr>
              <a:t>5</a:t>
            </a:r>
            <a:r>
              <a:rPr sz="1000" spc="-10" dirty="0">
                <a:latin typeface="Arial"/>
                <a:cs typeface="Arial"/>
              </a:rPr>
              <a:t>04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24576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10" dirty="0">
                <a:latin typeface="Arial"/>
                <a:cs typeface="Arial"/>
              </a:rPr>
              <a:t>470</a:t>
            </a:r>
            <a:r>
              <a:rPr sz="1000" spc="-5" dirty="0">
                <a:latin typeface="Arial"/>
                <a:cs typeface="Arial"/>
              </a:rPr>
              <a:t>4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" dirty="0">
                <a:latin typeface="Arial"/>
                <a:cs typeface="Arial"/>
              </a:rPr>
              <a:t>7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15968" y="2701436"/>
            <a:ext cx="3025775" cy="46164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R="9525" algn="r">
              <a:lnSpc>
                <a:spcPct val="100000"/>
              </a:lnSpc>
              <a:spcBef>
                <a:spcPts val="615"/>
              </a:spcBef>
              <a:tabLst>
                <a:tab pos="1774189" algn="l"/>
                <a:tab pos="2332990" algn="l"/>
                <a:tab pos="2855595" algn="l"/>
              </a:tabLst>
            </a:pP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0000001a12a404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224460</a:t>
            </a:r>
            <a:r>
              <a:rPr sz="1000" spc="-5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10" dirty="0">
                <a:latin typeface="Arial"/>
                <a:cs typeface="Arial"/>
              </a:rPr>
              <a:t>2753</a:t>
            </a:r>
            <a:r>
              <a:rPr sz="1000" spc="-5" dirty="0">
                <a:latin typeface="Arial"/>
                <a:cs typeface="Arial"/>
              </a:rPr>
              <a:t>6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10" dirty="0">
                <a:latin typeface="Arial"/>
                <a:cs typeface="Arial"/>
              </a:rPr>
              <a:t>421</a:t>
            </a:r>
            <a:r>
              <a:rPr sz="1000" spc="-5" dirty="0">
                <a:latin typeface="Arial"/>
                <a:cs typeface="Arial"/>
              </a:rPr>
              <a:t>1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10" dirty="0">
                <a:latin typeface="Arial"/>
                <a:cs typeface="Arial"/>
              </a:rPr>
              <a:t>82</a:t>
            </a:r>
            <a:endParaRPr sz="1000" dirty="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latin typeface="Arial"/>
                <a:cs typeface="Arial"/>
              </a:rPr>
              <a:t>2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29368" y="3356791"/>
            <a:ext cx="344170" cy="679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3000"/>
              </a:lnSpc>
              <a:spcBef>
                <a:spcPts val="100"/>
              </a:spcBef>
            </a:pPr>
            <a:r>
              <a:rPr sz="1000" spc="-10" dirty="0">
                <a:latin typeface="Arial"/>
                <a:cs typeface="Arial"/>
              </a:rPr>
              <a:t>na</a:t>
            </a:r>
            <a:r>
              <a:rPr sz="1000" spc="1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e  sort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sql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28641" y="3356791"/>
            <a:ext cx="761365" cy="679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 marR="5080" indent="-315595">
              <a:lnSpc>
                <a:spcPct val="143000"/>
              </a:lnSpc>
              <a:spcBef>
                <a:spcPts val="100"/>
              </a:spcBef>
              <a:tabLst>
                <a:tab pos="473709" algn="l"/>
              </a:tabLst>
            </a:pPr>
            <a:r>
              <a:rPr sz="1000" spc="5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		</a:t>
            </a:r>
            <a:r>
              <a:rPr sz="1000" spc="-10" dirty="0">
                <a:latin typeface="Arial"/>
                <a:cs typeface="Arial"/>
              </a:rPr>
              <a:t>u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ed  34128</a:t>
            </a:r>
            <a:endParaRPr sz="1000" dirty="0">
              <a:latin typeface="Arial"/>
              <a:cs typeface="Arial"/>
            </a:endParaRPr>
          </a:p>
          <a:p>
            <a:pPr marL="312420">
              <a:lnSpc>
                <a:spcPct val="100000"/>
              </a:lnSpc>
              <a:spcBef>
                <a:spcPts val="515"/>
              </a:spcBef>
            </a:pPr>
            <a:r>
              <a:rPr sz="1000" spc="-10" dirty="0">
                <a:latin typeface="Arial"/>
                <a:cs typeface="Arial"/>
              </a:rPr>
              <a:t>80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47602" y="3422946"/>
            <a:ext cx="2451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5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ee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22858" y="3356791"/>
            <a:ext cx="961390" cy="679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445" marR="71755" indent="106680">
              <a:lnSpc>
                <a:spcPct val="143000"/>
              </a:lnSpc>
              <a:spcBef>
                <a:spcPts val="100"/>
              </a:spcBef>
              <a:tabLst>
                <a:tab pos="810895" algn="l"/>
              </a:tabLst>
            </a:pPr>
            <a:r>
              <a:rPr sz="1000" dirty="0">
                <a:latin typeface="Arial"/>
                <a:cs typeface="Arial"/>
              </a:rPr>
              <a:t>name 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q</a:t>
            </a:r>
            <a:r>
              <a:rPr sz="1000" dirty="0">
                <a:latin typeface="Arial"/>
                <a:cs typeface="Arial"/>
              </a:rPr>
              <a:t>sc</a:t>
            </a:r>
            <a:r>
              <a:rPr sz="1000" spc="-5" dirty="0">
                <a:latin typeface="Arial"/>
                <a:cs typeface="Arial"/>
              </a:rPr>
              <a:t>b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" dirty="0">
                <a:latin typeface="Arial"/>
                <a:cs typeface="Arial"/>
              </a:rPr>
              <a:t>0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  <a:tabLst>
                <a:tab pos="877569" algn="l"/>
              </a:tabLst>
            </a:pPr>
            <a:r>
              <a:rPr sz="1000" b="1" spc="-10" dirty="0">
                <a:latin typeface="Arial"/>
                <a:cs typeface="Arial"/>
              </a:rPr>
              <a:t>sr</a:t>
            </a:r>
            <a:r>
              <a:rPr sz="1000" b="1" spc="-5" dirty="0">
                <a:latin typeface="Arial"/>
                <a:cs typeface="Arial"/>
              </a:rPr>
              <a:t>tm</a:t>
            </a:r>
            <a:r>
              <a:rPr sz="1000" b="1" spc="-10" dirty="0">
                <a:latin typeface="Arial"/>
                <a:cs typeface="Arial"/>
              </a:rPr>
              <a:t>e</a:t>
            </a:r>
            <a:r>
              <a:rPr sz="1000" b="1" spc="-5" dirty="0">
                <a:latin typeface="Arial"/>
                <a:cs typeface="Arial"/>
              </a:rPr>
              <a:t>mbuf</a:t>
            </a:r>
            <a:r>
              <a:rPr sz="1000" b="1" dirty="0">
                <a:latin typeface="Arial"/>
                <a:cs typeface="Arial"/>
              </a:rPr>
              <a:t>	</a:t>
            </a:r>
            <a:r>
              <a:rPr sz="1000" b="1" spc="-5" dirty="0">
                <a:latin typeface="Arial"/>
                <a:cs typeface="Arial"/>
              </a:rPr>
              <a:t>0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40082" y="3356791"/>
            <a:ext cx="513080" cy="679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8895" indent="168910">
              <a:lnSpc>
                <a:spcPct val="143000"/>
              </a:lnSpc>
              <a:spcBef>
                <a:spcPts val="100"/>
              </a:spcBef>
            </a:pPr>
            <a:r>
              <a:rPr sz="1000" spc="-10" dirty="0">
                <a:latin typeface="Arial"/>
                <a:cs typeface="Arial"/>
              </a:rPr>
              <a:t>u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ed  56080</a:t>
            </a:r>
            <a:endParaRPr sz="1000" dirty="0">
              <a:latin typeface="Arial"/>
              <a:cs typeface="Arial"/>
            </a:endParaRPr>
          </a:p>
          <a:p>
            <a:pPr marL="79375">
              <a:lnSpc>
                <a:spcPct val="100000"/>
              </a:lnSpc>
              <a:spcBef>
                <a:spcPts val="515"/>
              </a:spcBef>
            </a:pPr>
            <a:r>
              <a:rPr sz="1000" b="1" spc="-10" dirty="0">
                <a:latin typeface="Arial"/>
                <a:cs typeface="Arial"/>
              </a:rPr>
              <a:t>204064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09842" y="3574736"/>
            <a:ext cx="111125" cy="46164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615"/>
              </a:spcBef>
            </a:pPr>
            <a:r>
              <a:rPr sz="1000" spc="-5" dirty="0">
                <a:latin typeface="Arial"/>
                <a:cs typeface="Arial"/>
              </a:rPr>
              <a:t>0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latin typeface="Arial"/>
                <a:cs typeface="Arial"/>
              </a:rPr>
              <a:t>0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41117" y="3858838"/>
            <a:ext cx="30695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(vs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20384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with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50,000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DS_NONPDQ_QUERY_MEM)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29368" y="4230092"/>
            <a:ext cx="1043940" cy="46164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000" spc="-5" dirty="0">
                <a:latin typeface="Arial"/>
                <a:cs typeface="Arial"/>
              </a:rPr>
              <a:t>sqscb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  <a:tabLst>
                <a:tab pos="697865" algn="l"/>
              </a:tabLst>
            </a:pPr>
            <a:r>
              <a:rPr sz="1000" dirty="0">
                <a:latin typeface="Arial"/>
                <a:cs typeface="Arial"/>
              </a:rPr>
              <a:t>sc</a:t>
            </a:r>
            <a:r>
              <a:rPr sz="1000" spc="-5" dirty="0">
                <a:latin typeface="Arial"/>
                <a:cs typeface="Arial"/>
              </a:rPr>
              <a:t>b</a:t>
            </a:r>
            <a:r>
              <a:rPr sz="1000" dirty="0">
                <a:latin typeface="Arial"/>
                <a:cs typeface="Arial"/>
              </a:rPr>
              <a:t>	s</a:t>
            </a:r>
            <a:r>
              <a:rPr sz="1000" spc="-10" dirty="0">
                <a:latin typeface="Arial"/>
                <a:cs typeface="Arial"/>
              </a:rPr>
              <a:t>q</a:t>
            </a:r>
            <a:r>
              <a:rPr sz="1000" dirty="0">
                <a:latin typeface="Arial"/>
                <a:cs typeface="Arial"/>
              </a:rPr>
              <a:t>sc</a:t>
            </a:r>
            <a:r>
              <a:rPr sz="1000" spc="-5" dirty="0">
                <a:latin typeface="Arial"/>
                <a:cs typeface="Arial"/>
              </a:rPr>
              <a:t>b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64526" y="4514193"/>
            <a:ext cx="28155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optofc</a:t>
            </a:r>
            <a:r>
              <a:rPr sz="1000" spc="5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pdqpriority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sqlstats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optcompind</a:t>
            </a:r>
            <a:r>
              <a:rPr sz="1000" spc="2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directives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29368" y="4733656"/>
            <a:ext cx="39516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11120" algn="l"/>
                <a:tab pos="3065145" algn="l"/>
                <a:tab pos="3414395" algn="l"/>
                <a:tab pos="3867785" algn="l"/>
              </a:tabLst>
            </a:pP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0000001ad54a8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0000001a12a</a:t>
            </a:r>
            <a:r>
              <a:rPr sz="1000" spc="5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0</a:t>
            </a:r>
            <a:r>
              <a:rPr sz="1000" spc="-20" dirty="0">
                <a:latin typeface="Arial"/>
                <a:cs typeface="Arial"/>
              </a:rPr>
              <a:t>3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" dirty="0">
                <a:latin typeface="Arial"/>
                <a:cs typeface="Arial"/>
              </a:rPr>
              <a:t>1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1410318" y="5194230"/>
          <a:ext cx="4117337" cy="360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2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9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marL="31750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Sess</a:t>
                      </a:r>
                      <a:r>
                        <a:rPr sz="1000" spc="2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SQL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2235" algn="ctr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Current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Iso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Lock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SQL</a:t>
                      </a:r>
                      <a:r>
                        <a:rPr sz="1000" spc="2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ISAM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F.E.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31750">
                        <a:lnSpc>
                          <a:spcPts val="1110"/>
                        </a:lnSpc>
                        <a:spcBef>
                          <a:spcPts val="209"/>
                        </a:spcBef>
                        <a:tabLst>
                          <a:tab pos="27495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Id	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Stmt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type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6669" marB="0"/>
                </a:tc>
                <a:tc>
                  <a:txBody>
                    <a:bodyPr/>
                    <a:lstStyle/>
                    <a:p>
                      <a:pPr marR="52705" algn="ctr">
                        <a:lnSpc>
                          <a:spcPts val="1110"/>
                        </a:lnSpc>
                        <a:spcBef>
                          <a:spcPts val="209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Database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6669" marB="0"/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ts val="1110"/>
                        </a:lnSpc>
                        <a:spcBef>
                          <a:spcPts val="209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Lvl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Mode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6669" marB="0"/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ts val="1110"/>
                        </a:lnSpc>
                        <a:spcBef>
                          <a:spcPts val="209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ERR</a:t>
                      </a:r>
                      <a:r>
                        <a:rPr sz="1000" spc="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ERR</a:t>
                      </a:r>
                      <a:r>
                        <a:rPr sz="1000" spc="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Vers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Explain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666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object 25"/>
          <p:cNvSpPr txBox="1"/>
          <p:nvPr/>
        </p:nvSpPr>
        <p:spPr>
          <a:xfrm>
            <a:off x="1429368" y="5606957"/>
            <a:ext cx="89979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16354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SELECT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19212" y="5606957"/>
            <a:ext cx="3917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te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t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03850" y="5606957"/>
            <a:ext cx="175196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78865" algn="l"/>
                <a:tab pos="1287780" algn="l"/>
              </a:tabLst>
            </a:pPr>
            <a:r>
              <a:rPr sz="1000" spc="-5" dirty="0">
                <a:latin typeface="Arial"/>
                <a:cs typeface="Arial"/>
              </a:rPr>
              <a:t>CR</a:t>
            </a:r>
            <a:r>
              <a:rPr sz="1000" spc="29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Wait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600</a:t>
            </a:r>
            <a:r>
              <a:rPr sz="1000" spc="5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0	0	</a:t>
            </a:r>
            <a:r>
              <a:rPr sz="1000" spc="-10" dirty="0">
                <a:latin typeface="Arial"/>
                <a:cs typeface="Arial"/>
              </a:rPr>
              <a:t>9.03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Off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1429368" y="6196157"/>
            <a:ext cx="3970020" cy="46164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000" spc="-5" dirty="0">
                <a:latin typeface="Arial"/>
                <a:cs typeface="Arial"/>
              </a:rPr>
              <a:t>Current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SQL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statement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latin typeface="Arial"/>
                <a:cs typeface="Arial"/>
              </a:rPr>
              <a:t>select</a:t>
            </a:r>
            <a:r>
              <a:rPr sz="1000" spc="26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unique</a:t>
            </a:r>
            <a:r>
              <a:rPr sz="1000" spc="-5" dirty="0">
                <a:latin typeface="Arial"/>
                <a:cs typeface="Arial"/>
              </a:rPr>
              <a:t> b.*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from tmp_fids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name_init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 </a:t>
            </a:r>
            <a:r>
              <a:rPr sz="1000" spc="-10" dirty="0">
                <a:latin typeface="Arial"/>
                <a:cs typeface="Arial"/>
              </a:rPr>
              <a:t>where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a.fid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b.fid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and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47264" y="6480258"/>
            <a:ext cx="4781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a.fid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&gt;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3232" y="478027"/>
            <a:ext cx="665860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Utilize</a:t>
            </a:r>
            <a:r>
              <a:rPr sz="3200" spc="-90" dirty="0"/>
              <a:t> </a:t>
            </a:r>
            <a:r>
              <a:rPr sz="3200" spc="-5" dirty="0"/>
              <a:t>DS_NONPDQ_QUERY_MEM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89685" y="1763679"/>
            <a:ext cx="7745095" cy="3995068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sz="2800" spc="-5" dirty="0">
                <a:latin typeface="Arial"/>
                <a:cs typeface="Arial"/>
              </a:rPr>
              <a:t>In one </a:t>
            </a:r>
            <a:r>
              <a:rPr sz="2800" dirty="0">
                <a:latin typeface="Arial"/>
                <a:cs typeface="Arial"/>
              </a:rPr>
              <a:t>case at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client, </a:t>
            </a:r>
            <a:r>
              <a:rPr sz="2800" spc="-5" dirty="0">
                <a:latin typeface="Arial"/>
                <a:cs typeface="Arial"/>
              </a:rPr>
              <a:t>by </a:t>
            </a:r>
            <a:r>
              <a:rPr sz="2800" dirty="0">
                <a:latin typeface="Arial"/>
                <a:cs typeface="Arial"/>
              </a:rPr>
              <a:t>increasing </a:t>
            </a:r>
            <a:endParaRPr lang="en-US" sz="2800" dirty="0">
              <a:latin typeface="Arial"/>
              <a:cs typeface="Arial"/>
            </a:endParaRP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DS_NONPDQ_QUERY_MEM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50" dirty="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Arial"/>
                <a:cs typeface="Arial"/>
              </a:rPr>
              <a:t>From 128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50000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050" dirty="0">
              <a:latin typeface="Arial"/>
              <a:cs typeface="Arial"/>
            </a:endParaRPr>
          </a:p>
          <a:p>
            <a:pPr marL="241300" marR="5080" indent="-229235">
              <a:lnSpc>
                <a:spcPct val="80000"/>
              </a:lnSpc>
            </a:pP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query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time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for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specific</a:t>
            </a:r>
            <a:r>
              <a:rPr sz="2800" spc="-5" dirty="0">
                <a:latin typeface="Arial"/>
                <a:cs typeface="Arial"/>
              </a:rPr>
              <a:t> query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went</a:t>
            </a:r>
            <a:r>
              <a:rPr sz="2800" dirty="0">
                <a:latin typeface="Arial"/>
                <a:cs typeface="Arial"/>
              </a:rPr>
              <a:t> from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2.5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seconds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down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.25 </a:t>
            </a:r>
            <a:r>
              <a:rPr sz="2800" dirty="0">
                <a:latin typeface="Arial"/>
                <a:cs typeface="Arial"/>
              </a:rPr>
              <a:t>seconds.</a:t>
            </a:r>
          </a:p>
          <a:p>
            <a:pPr marL="241300" marR="147320" indent="-229235">
              <a:lnSpc>
                <a:spcPct val="80000"/>
              </a:lnSpc>
              <a:spcBef>
                <a:spcPts val="1010"/>
              </a:spcBef>
            </a:pPr>
            <a:r>
              <a:rPr sz="2800" spc="-5" dirty="0">
                <a:latin typeface="Arial"/>
                <a:cs typeface="Arial"/>
              </a:rPr>
              <a:t>Also,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wait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I/O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from </a:t>
            </a:r>
            <a:r>
              <a:rPr sz="2800" spc="-5" dirty="0">
                <a:latin typeface="Arial"/>
                <a:cs typeface="Arial"/>
              </a:rPr>
              <a:t>“top”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output </a:t>
            </a:r>
            <a:r>
              <a:rPr sz="2800" spc="-5" dirty="0">
                <a:latin typeface="Arial"/>
                <a:cs typeface="Arial"/>
              </a:rPr>
              <a:t>went</a:t>
            </a:r>
            <a:r>
              <a:rPr sz="2800" dirty="0">
                <a:latin typeface="Arial"/>
                <a:cs typeface="Arial"/>
              </a:rPr>
              <a:t> from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2% to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basically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0.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3232" y="478027"/>
            <a:ext cx="665860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spc="-5" dirty="0"/>
              <a:t>DBSPACETEMP - Change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8100" y="2714625"/>
            <a:ext cx="7745095" cy="1682127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lang="en-US" sz="2800" spc="-5" dirty="0">
                <a:latin typeface="Arial"/>
                <a:cs typeface="Arial"/>
              </a:rPr>
              <a:t> You can now have temp dbspaces with different page sizes</a:t>
            </a: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endParaRPr lang="en-US" sz="2800" spc="-5" dirty="0">
              <a:latin typeface="Arial"/>
              <a:cs typeface="Arial"/>
            </a:endParaRP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lang="en-US" sz="2800" spc="-5" dirty="0">
                <a:latin typeface="Arial"/>
                <a:cs typeface="Arial"/>
              </a:rPr>
              <a:t> 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3616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3232" y="478027"/>
            <a:ext cx="6658609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200" spc="-5" dirty="0"/>
              <a:t>New SMI Table </a:t>
            </a:r>
            <a:br>
              <a:rPr lang="en-US" sz="3200" spc="-5" dirty="0"/>
            </a:br>
            <a:r>
              <a:rPr lang="en-US" sz="3200" spc="-5" dirty="0"/>
              <a:t>See Temp space Usage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89685" y="1763679"/>
            <a:ext cx="7745095" cy="3266151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lang="en-US" sz="2800" spc="-5" dirty="0">
                <a:latin typeface="Arial"/>
                <a:cs typeface="Arial"/>
              </a:rPr>
              <a:t> There is a new SMI table:</a:t>
            </a: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endParaRPr lang="en-US" sz="2800" spc="-5" dirty="0">
              <a:latin typeface="Arial"/>
              <a:cs typeface="Arial"/>
            </a:endParaRP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lang="en-US" sz="2800" spc="-5" dirty="0" err="1">
                <a:latin typeface="Arial"/>
                <a:cs typeface="Arial"/>
              </a:rPr>
              <a:t>syssesiontemppsaceusage</a:t>
            </a:r>
            <a:endParaRPr lang="en-US" sz="2800" spc="-5" dirty="0">
              <a:latin typeface="Arial"/>
              <a:cs typeface="Arial"/>
            </a:endParaRP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endParaRPr lang="en-US" sz="2800" spc="-5" dirty="0">
              <a:latin typeface="Arial"/>
              <a:cs typeface="Arial"/>
            </a:endParaRP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lang="en-US" sz="2800" spc="-5" dirty="0">
                <a:latin typeface="Arial"/>
                <a:cs typeface="Arial"/>
              </a:rPr>
              <a:t>It contains information about each session’s temp space usage for both implicit and explicit temp tables.</a:t>
            </a:r>
          </a:p>
        </p:txBody>
      </p:sp>
    </p:spTree>
    <p:extLst>
      <p:ext uri="{BB962C8B-B14F-4D97-AF65-F5344CB8AC3E}">
        <p14:creationId xmlns:p14="http://schemas.microsoft.com/office/powerpoint/2010/main" val="220147982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3232" y="478027"/>
            <a:ext cx="6658609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200" spc="-5" dirty="0"/>
              <a:t>New SMI Table </a:t>
            </a:r>
            <a:br>
              <a:rPr lang="en-US" sz="3200" spc="-5" dirty="0"/>
            </a:br>
            <a:r>
              <a:rPr lang="en-US" sz="3200" spc="-5" dirty="0"/>
              <a:t>See Temp space Usage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900" y="1647825"/>
            <a:ext cx="8610600" cy="3573927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lang="en-US" sz="2800" spc="-5" dirty="0">
                <a:latin typeface="Arial"/>
                <a:cs typeface="Arial"/>
              </a:rPr>
              <a:t> </a:t>
            </a: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lang="en-US" sz="2800" spc="-5" dirty="0">
                <a:latin typeface="Arial"/>
                <a:cs typeface="Arial"/>
              </a:rPr>
              <a:t>The output is:</a:t>
            </a: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lang="en-US" sz="2800" spc="-5" dirty="0">
                <a:latin typeface="Arial"/>
                <a:cs typeface="Arial"/>
              </a:rPr>
              <a:t>select * from </a:t>
            </a:r>
            <a:r>
              <a:rPr lang="en-US" sz="2800" spc="-5" dirty="0" err="1">
                <a:latin typeface="Arial"/>
                <a:cs typeface="Arial"/>
              </a:rPr>
              <a:t>syssessiontempspaceusage</a:t>
            </a:r>
            <a:endParaRPr lang="en-US" sz="2800" spc="-5" dirty="0">
              <a:latin typeface="Arial"/>
              <a:cs typeface="Arial"/>
            </a:endParaRP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lang="en-US" sz="2800" spc="-5" dirty="0" err="1">
                <a:latin typeface="Arial"/>
                <a:cs typeface="Arial"/>
              </a:rPr>
              <a:t>sid</a:t>
            </a:r>
            <a:r>
              <a:rPr lang="en-US" sz="2800" spc="-5" dirty="0">
                <a:latin typeface="Arial"/>
                <a:cs typeface="Arial"/>
              </a:rPr>
              <a:t>        200</a:t>
            </a: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lang="en-US" sz="2800" spc="-5" dirty="0">
                <a:latin typeface="Arial"/>
                <a:cs typeface="Arial"/>
              </a:rPr>
              <a:t>flags    	0x000499</a:t>
            </a: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lang="en-US" sz="2800" spc="-5" dirty="0">
                <a:latin typeface="Arial"/>
                <a:cs typeface="Arial"/>
              </a:rPr>
              <a:t>partition	0x034961</a:t>
            </a: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lang="en-US" sz="2800" spc="-5" dirty="0">
                <a:latin typeface="Arial"/>
                <a:cs typeface="Arial"/>
              </a:rPr>
              <a:t>table		</a:t>
            </a:r>
            <a:r>
              <a:rPr lang="en-US" sz="2800" spc="-5" dirty="0" err="1">
                <a:latin typeface="Arial"/>
                <a:cs typeface="Arial"/>
              </a:rPr>
              <a:t>test:informix:customer</a:t>
            </a:r>
            <a:endParaRPr lang="en-US" sz="2800" spc="-5" dirty="0">
              <a:latin typeface="Arial"/>
              <a:cs typeface="Arial"/>
            </a:endParaRPr>
          </a:p>
          <a:p>
            <a:pPr marL="241300" marR="1963420" indent="-229235">
              <a:lnSpc>
                <a:spcPct val="80000"/>
              </a:lnSpc>
              <a:spcBef>
                <a:spcPts val="765"/>
              </a:spcBef>
            </a:pPr>
            <a:r>
              <a:rPr lang="en-US" sz="2800" spc="-5" dirty="0">
                <a:latin typeface="Arial"/>
                <a:cs typeface="Arial"/>
              </a:rPr>
              <a:t>allocate pages	20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071937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81592" y="383539"/>
            <a:ext cx="241998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</a:t>
            </a:r>
            <a:r>
              <a:rPr spc="-5" dirty="0"/>
              <a:t>u</a:t>
            </a:r>
            <a:r>
              <a:rPr dirty="0"/>
              <a:t>mm</a:t>
            </a:r>
            <a:r>
              <a:rPr spc="-5" dirty="0"/>
              <a:t>ar</a:t>
            </a:r>
            <a:r>
              <a:rPr dirty="0"/>
              <a:t>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79500" y="1584419"/>
            <a:ext cx="7760970" cy="53392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2800" spc="-5" dirty="0">
                <a:latin typeface="Arial"/>
                <a:cs typeface="Arial"/>
              </a:rPr>
              <a:t>Using SQL Statement Cache</a:t>
            </a:r>
          </a:p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endParaRPr lang="en-US" sz="2800" spc="-5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2800" spc="-5" dirty="0">
                <a:latin typeface="Arial"/>
                <a:cs typeface="Arial"/>
              </a:rPr>
              <a:t>Review reads on tables</a:t>
            </a:r>
            <a:endParaRPr lang="en-US" sz="28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390"/>
              </a:spcBef>
              <a:buChar char="•"/>
              <a:tabLst>
                <a:tab pos="240665" algn="l"/>
                <a:tab pos="241300" algn="l"/>
              </a:tabLst>
            </a:pPr>
            <a:r>
              <a:rPr lang="en-US" sz="2800" spc="-10" dirty="0">
                <a:latin typeface="Arial"/>
                <a:cs typeface="Arial"/>
              </a:rPr>
              <a:t>Tracing</a:t>
            </a:r>
            <a:r>
              <a:rPr lang="en-US" sz="2800" spc="-45" dirty="0">
                <a:latin typeface="Arial"/>
                <a:cs typeface="Arial"/>
              </a:rPr>
              <a:t> </a:t>
            </a:r>
            <a:r>
              <a:rPr lang="en-US" sz="2800" dirty="0">
                <a:latin typeface="Arial"/>
                <a:cs typeface="Arial"/>
              </a:rPr>
              <a:t>SQL</a:t>
            </a:r>
            <a:r>
              <a:rPr lang="en-US" sz="2800" spc="-100" dirty="0">
                <a:latin typeface="Arial"/>
                <a:cs typeface="Arial"/>
              </a:rPr>
              <a:t> </a:t>
            </a:r>
            <a:r>
              <a:rPr lang="en-US" sz="2800" spc="-5" dirty="0">
                <a:latin typeface="Arial"/>
                <a:cs typeface="Arial"/>
              </a:rPr>
              <a:t>in</a:t>
            </a:r>
            <a:r>
              <a:rPr lang="en-US" sz="2800" spc="-20" dirty="0">
                <a:latin typeface="Arial"/>
                <a:cs typeface="Arial"/>
              </a:rPr>
              <a:t> </a:t>
            </a:r>
            <a:r>
              <a:rPr lang="en-US" sz="2800" spc="-5" dirty="0">
                <a:latin typeface="Arial"/>
                <a:cs typeface="Arial"/>
              </a:rPr>
              <a:t>Informix</a:t>
            </a:r>
          </a:p>
          <a:p>
            <a:pPr marL="241300" indent="-228600">
              <a:lnSpc>
                <a:spcPct val="100000"/>
              </a:lnSpc>
              <a:spcBef>
                <a:spcPts val="1390"/>
              </a:spcBef>
              <a:buChar char="•"/>
              <a:tabLst>
                <a:tab pos="240665" algn="l"/>
                <a:tab pos="241300" algn="l"/>
              </a:tabLst>
            </a:pPr>
            <a:r>
              <a:rPr lang="en-US" sz="2800" spc="-5" dirty="0">
                <a:latin typeface="Arial"/>
                <a:cs typeface="Arial"/>
              </a:rPr>
              <a:t>Informix HQ – SQL Tracing</a:t>
            </a:r>
            <a:endParaRPr lang="en-US" sz="2800" dirty="0">
              <a:latin typeface="Arial"/>
              <a:cs typeface="Arial"/>
            </a:endParaRPr>
          </a:p>
          <a:p>
            <a:pPr marL="241300" marR="5080" indent="-228600">
              <a:lnSpc>
                <a:spcPts val="2160"/>
              </a:lnSpc>
              <a:spcBef>
                <a:spcPts val="1655"/>
              </a:spcBef>
              <a:buChar char="•"/>
              <a:tabLst>
                <a:tab pos="240665" algn="l"/>
                <a:tab pos="241300" algn="l"/>
              </a:tabLst>
            </a:pPr>
            <a:r>
              <a:rPr lang="en-US" sz="2800" spc="-5" dirty="0">
                <a:latin typeface="Arial"/>
                <a:cs typeface="Arial"/>
              </a:rPr>
              <a:t>SQL Explain Plans Tuning</a:t>
            </a:r>
            <a:endParaRPr lang="en-US" sz="28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365"/>
              </a:spcBef>
              <a:buChar char="•"/>
              <a:tabLst>
                <a:tab pos="240665" algn="l"/>
                <a:tab pos="241300" algn="l"/>
              </a:tabLst>
            </a:pPr>
            <a:r>
              <a:rPr lang="en-US" sz="2800" dirty="0">
                <a:latin typeface="Arial"/>
                <a:cs typeface="Arial"/>
              </a:rPr>
              <a:t>Use of PDQ and NON_PDQ</a:t>
            </a:r>
          </a:p>
          <a:p>
            <a:pPr marL="241300" indent="-228600">
              <a:lnSpc>
                <a:spcPct val="100000"/>
              </a:lnSpc>
              <a:spcBef>
                <a:spcPts val="1365"/>
              </a:spcBef>
              <a:buChar char="•"/>
              <a:tabLst>
                <a:tab pos="240665" algn="l"/>
                <a:tab pos="241300" algn="l"/>
              </a:tabLst>
            </a:pPr>
            <a:r>
              <a:rPr lang="en-US" sz="2800" dirty="0">
                <a:latin typeface="Arial"/>
                <a:cs typeface="Arial"/>
              </a:rPr>
              <a:t>New TEMP DBSPACE Functionality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1300" algn="l"/>
              </a:tabLst>
            </a:pP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0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3660" y="383539"/>
            <a:ext cx="285623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Q</a:t>
            </a:r>
            <a:r>
              <a:rPr spc="-5" dirty="0"/>
              <a:t>ue</a:t>
            </a:r>
            <a:r>
              <a:rPr spc="5" dirty="0"/>
              <a:t>s</a:t>
            </a:r>
            <a:r>
              <a:rPr dirty="0"/>
              <a:t>t</a:t>
            </a:r>
            <a:r>
              <a:rPr spc="5" dirty="0"/>
              <a:t>i</a:t>
            </a:r>
            <a:r>
              <a:rPr spc="-5" dirty="0"/>
              <a:t>on</a:t>
            </a:r>
            <a:r>
              <a:rPr spc="5" dirty="0"/>
              <a:t>s</a:t>
            </a:r>
            <a:r>
              <a:rPr dirty="0"/>
              <a:t>?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3460" y="3073908"/>
            <a:ext cx="943343" cy="47701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128304" y="2391261"/>
            <a:ext cx="5113655" cy="2069464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sz="2800" spc="-15" dirty="0">
                <a:latin typeface="Arial"/>
                <a:cs typeface="Arial"/>
              </a:rPr>
              <a:t>Jeff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Filippi</a:t>
            </a:r>
            <a:endParaRPr sz="2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60"/>
              </a:spcBef>
            </a:pPr>
            <a:r>
              <a:rPr sz="2800" dirty="0">
                <a:latin typeface="Arial"/>
                <a:cs typeface="Arial"/>
              </a:rPr>
              <a:t>Integrated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Data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Consulting,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LLC</a:t>
            </a:r>
          </a:p>
          <a:p>
            <a:pPr marL="60960" marR="53975" algn="ctr">
              <a:lnSpc>
                <a:spcPct val="119600"/>
              </a:lnSpc>
              <a:spcBef>
                <a:spcPts val="15"/>
              </a:spcBef>
            </a:pPr>
            <a:r>
              <a:rPr sz="28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jeff.filippi@itdataconsulting.com </a:t>
            </a:r>
            <a:r>
              <a:rPr sz="2800" spc="-76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8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www.itdataconsulting.com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>
            <a:extLst>
              <a:ext uri="{FF2B5EF4-FFF2-40B4-BE49-F238E27FC236}">
                <a16:creationId xmlns:a16="http://schemas.microsoft.com/office/drawing/2014/main" id="{E875DE3B-4768-8343-804A-C90AAC505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42" y="2352887"/>
            <a:ext cx="9411547" cy="117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29" b="1" dirty="0">
                <a:latin typeface="Arial" panose="020B0604020202020204" pitchFamily="34" charset="0"/>
              </a:rPr>
              <a:t>Informix Tech Talks by the IIUG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29" b="1" dirty="0">
                <a:latin typeface="Arial" panose="020B0604020202020204" pitchFamily="34" charset="0"/>
              </a:rPr>
              <a:t>on YouTube</a:t>
            </a:r>
            <a:endParaRPr lang="en-US" altLang="en-US" sz="3088" b="1" dirty="0">
              <a:latin typeface="Arial" panose="020B0604020202020204" pitchFamily="34" charset="0"/>
            </a:endParaRPr>
          </a:p>
        </p:txBody>
      </p:sp>
      <p:sp>
        <p:nvSpPr>
          <p:cNvPr id="14338" name="Rectangle 1">
            <a:extLst>
              <a:ext uri="{FF2B5EF4-FFF2-40B4-BE49-F238E27FC236}">
                <a16:creationId xmlns:a16="http://schemas.microsoft.com/office/drawing/2014/main" id="{8CB6090A-B751-6F49-A597-14CF65A47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602" y="3540819"/>
            <a:ext cx="7898977" cy="2841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206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6" dirty="0">
                <a:latin typeface="Arial" panose="020B0604020202020204" pitchFamily="34" charset="0"/>
              </a:rPr>
              <a:t>We have launched a new channel on YouTube for Informix Users!  Please subscribe to our channel on YouTube to stay informed. This will be a place for Informix how-to videos.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206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206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47" b="1" dirty="0">
                <a:latin typeface="Arial" panose="020B0604020202020204" pitchFamily="34" charset="0"/>
              </a:rPr>
              <a:t>Subscribe at: </a:t>
            </a:r>
            <a:r>
              <a:rPr lang="en-US" altLang="en-US" sz="1985" dirty="0">
                <a:latin typeface="Arial" panose="020B0604020202020204" pitchFamily="34" charset="0"/>
              </a:rPr>
              <a:t>https://www.youtube.com/c/InformixTechTalksbytheIIUG</a:t>
            </a:r>
            <a:endParaRPr lang="en-US" altLang="en-US" sz="2647" dirty="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17AEEF-3F16-444F-AFB7-0746EF691FE3}"/>
              </a:ext>
            </a:extLst>
          </p:cNvPr>
          <p:cNvSpPr txBox="1"/>
          <p:nvPr/>
        </p:nvSpPr>
        <p:spPr>
          <a:xfrm>
            <a:off x="1008380" y="924349"/>
            <a:ext cx="8151072" cy="906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93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565704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7512" y="383539"/>
            <a:ext cx="67500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35" dirty="0"/>
              <a:t> </a:t>
            </a:r>
            <a:r>
              <a:rPr spc="-5" dirty="0"/>
              <a:t>SQL</a:t>
            </a:r>
            <a:r>
              <a:rPr spc="-185" dirty="0"/>
              <a:t> </a:t>
            </a:r>
            <a:r>
              <a:rPr dirty="0"/>
              <a:t>Statement</a:t>
            </a:r>
            <a:r>
              <a:rPr spc="-15" dirty="0"/>
              <a:t> </a:t>
            </a:r>
            <a:r>
              <a:rPr spc="-5" dirty="0"/>
              <a:t>Cache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5" dirty="0"/>
              <a:t>International</a:t>
            </a:r>
            <a:r>
              <a:rPr spc="-45" dirty="0"/>
              <a:t> </a:t>
            </a:r>
            <a:r>
              <a:rPr spc="-5" dirty="0"/>
              <a:t>Informix</a:t>
            </a:r>
            <a:r>
              <a:rPr spc="-10" dirty="0"/>
              <a:t> </a:t>
            </a:r>
            <a:r>
              <a:rPr spc="-5" dirty="0"/>
              <a:t>User</a:t>
            </a:r>
            <a:r>
              <a:rPr spc="-35" dirty="0"/>
              <a:t> </a:t>
            </a:r>
            <a:r>
              <a:rPr spc="-10" dirty="0"/>
              <a:t>Group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89"/>
              </a:lnSpc>
            </a:pPr>
            <a:r>
              <a:rPr spc="-45" dirty="0"/>
              <a:t>We</a:t>
            </a:r>
            <a:r>
              <a:rPr spc="-35" dirty="0"/>
              <a:t> </a:t>
            </a:r>
            <a:r>
              <a:rPr spc="-5" dirty="0"/>
              <a:t>speak</a:t>
            </a:r>
            <a:r>
              <a:rPr spc="-30" dirty="0"/>
              <a:t> </a:t>
            </a:r>
            <a:r>
              <a:rPr spc="-5" dirty="0"/>
              <a:t>Informix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59FA0C-63A7-6176-E742-046A05B4F142}"/>
              </a:ext>
            </a:extLst>
          </p:cNvPr>
          <p:cNvSpPr txBox="1"/>
          <p:nvPr/>
        </p:nvSpPr>
        <p:spPr>
          <a:xfrm>
            <a:off x="1308100" y="1876425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Here is a row that shows the results from the table: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b="1" spc="-5" dirty="0" err="1">
                <a:latin typeface="Arial"/>
                <a:cs typeface="Arial"/>
              </a:rPr>
              <a:t>sysmaster:syssscelem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uniqid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 6152729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lru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 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hash        5484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ref_cnt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 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hits        190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flag        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valid       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locked      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heap_ptr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 6253748280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database    test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user        informix</a:t>
            </a:r>
          </a:p>
        </p:txBody>
      </p:sp>
    </p:spTree>
    <p:extLst>
      <p:ext uri="{BB962C8B-B14F-4D97-AF65-F5344CB8AC3E}">
        <p14:creationId xmlns:p14="http://schemas.microsoft.com/office/powerpoint/2010/main" val="2549887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</TotalTime>
  <Words>12002</Words>
  <Application>Microsoft Office PowerPoint</Application>
  <PresentationFormat>Custom</PresentationFormat>
  <Paragraphs>1485</Paragraphs>
  <Slides>88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3" baseType="lpstr">
      <vt:lpstr>Arial</vt:lpstr>
      <vt:lpstr>Calibri</vt:lpstr>
      <vt:lpstr>IBM Plex Sans</vt:lpstr>
      <vt:lpstr>Times New Roman</vt:lpstr>
      <vt:lpstr>Office Theme</vt:lpstr>
      <vt:lpstr>PowerPoint Presentation</vt:lpstr>
      <vt:lpstr>PowerPoint Presentation</vt:lpstr>
      <vt:lpstr>OVERVIEW</vt:lpstr>
      <vt:lpstr>Use SQL Statement Cache</vt:lpstr>
      <vt:lpstr>Use SQL Statement Cache</vt:lpstr>
      <vt:lpstr>Use SQL Statement Cache</vt:lpstr>
      <vt:lpstr>Use SQL Statement Cache</vt:lpstr>
      <vt:lpstr>Use SQL Statement Cache</vt:lpstr>
      <vt:lpstr>Use SQL Statement Cache</vt:lpstr>
      <vt:lpstr>Use SQL Statement Cache      “Continued”</vt:lpstr>
      <vt:lpstr>Use SQL Statement Cache</vt:lpstr>
      <vt:lpstr>Use SQL Statement Cache</vt:lpstr>
      <vt:lpstr>Review Number of Reads on  Table/Index</vt:lpstr>
      <vt:lpstr>Example - Reads</vt:lpstr>
      <vt:lpstr>New Index Added</vt:lpstr>
      <vt:lpstr>Tracing SQL in Informix</vt:lpstr>
      <vt:lpstr>Tracing SQL in Informix</vt:lpstr>
      <vt:lpstr>Tracing SQL in Informix</vt:lpstr>
      <vt:lpstr>Tracing SQL in Informix</vt:lpstr>
      <vt:lpstr>Tracing SQL in Informix</vt:lpstr>
      <vt:lpstr>Tracing SQL in Informix</vt:lpstr>
      <vt:lpstr>Tracing SQL in Informix</vt:lpstr>
      <vt:lpstr>Tracing SQL in Informix</vt:lpstr>
      <vt:lpstr>Tracing SQL in Informix</vt:lpstr>
      <vt:lpstr>Tracing SQL in Informix</vt:lpstr>
      <vt:lpstr>Tracing SQL in Informix</vt:lpstr>
      <vt:lpstr>Tracing SQL in Informix</vt:lpstr>
      <vt:lpstr>Tracing SQL in Informix</vt:lpstr>
      <vt:lpstr>Tracing SQL in Informix</vt:lpstr>
      <vt:lpstr>Tracing SQL in Informix</vt:lpstr>
      <vt:lpstr>Tracing SQL in Informix</vt:lpstr>
      <vt:lpstr>Use Informix HQ</vt:lpstr>
      <vt:lpstr>Tracing SQL with Informix  HQ</vt:lpstr>
      <vt:lpstr>Tracing SQL with Informix  HQ</vt:lpstr>
      <vt:lpstr>Options Available with SQEXPLAIN</vt:lpstr>
      <vt:lpstr>Options Available with Set Explain</vt:lpstr>
      <vt:lpstr>Options Available with Set Explain  Query Statistics</vt:lpstr>
      <vt:lpstr>Dynamic Set Explain</vt:lpstr>
      <vt:lpstr>Set Explain Output</vt:lpstr>
      <vt:lpstr>Set Explain Output</vt:lpstr>
      <vt:lpstr>Set Explain Output</vt:lpstr>
      <vt:lpstr>Examples of Explain Plans</vt:lpstr>
      <vt:lpstr>Functions cause index to not be used QUERY:</vt:lpstr>
      <vt:lpstr>Resolution: Function causes index to not be used</vt:lpstr>
      <vt:lpstr>Resolution: Function causes index  to not be used</vt:lpstr>
      <vt:lpstr>Criteria used to select from views causes Sequential Scans</vt:lpstr>
      <vt:lpstr>Resolution to Criteria used for view causes Sequential Scans</vt:lpstr>
      <vt:lpstr>View used in Query</vt:lpstr>
      <vt:lpstr>Using “in” causes Sequential Scans</vt:lpstr>
      <vt:lpstr>Resolution to Criteria used for Using  “in” Causes Sequential Scans</vt:lpstr>
      <vt:lpstr>Resolution to Criteria used for Using  “in” Causes Sequential Scans QUERY:</vt:lpstr>
      <vt:lpstr>Resolution to Criteria used for Using  “in” Causes Sequential Scans</vt:lpstr>
      <vt:lpstr>Use of Directives for Queries</vt:lpstr>
      <vt:lpstr>Use of Directives in Queries</vt:lpstr>
      <vt:lpstr>Use of Directives in Queries</vt:lpstr>
      <vt:lpstr>Use of Directives in Queries</vt:lpstr>
      <vt:lpstr>Use of Substrings  Best index not Used</vt:lpstr>
      <vt:lpstr>Resolution for Substrings</vt:lpstr>
      <vt:lpstr>Use of Functions in Queries Cause Specific Index not to be used</vt:lpstr>
      <vt:lpstr>Use of Functions in Queries Cause Specific Indexes not to be used</vt:lpstr>
      <vt:lpstr>Resolution to Using Functions in Queries</vt:lpstr>
      <vt:lpstr>Resolution to Using Functions in Queries</vt:lpstr>
      <vt:lpstr>Using a Better Index</vt:lpstr>
      <vt:lpstr>Resolution to Using a Better Index</vt:lpstr>
      <vt:lpstr>Subquery – Slows Query</vt:lpstr>
      <vt:lpstr>Subquery – Slows Query</vt:lpstr>
      <vt:lpstr>Methods for Improving SQL  Performance</vt:lpstr>
      <vt:lpstr>Methods for Improving SQL  Performance</vt:lpstr>
      <vt:lpstr>Methods for Improving SQL Performance</vt:lpstr>
      <vt:lpstr>Methods for Improving SQL Performance</vt:lpstr>
      <vt:lpstr>Methods for Improving SQL Performance</vt:lpstr>
      <vt:lpstr>Methods for Improving SQL Performance</vt:lpstr>
      <vt:lpstr>Methods for Improving SQL Performance</vt:lpstr>
      <vt:lpstr>Methods for Improving SQL Performance</vt:lpstr>
      <vt:lpstr>Methods for Improving SQL Performance</vt:lpstr>
      <vt:lpstr>Methods for Improving SQL Performance</vt:lpstr>
      <vt:lpstr>Methods for Improving SQL Performance</vt:lpstr>
      <vt:lpstr>Utilize PDQ Priority – DSS Queries</vt:lpstr>
      <vt:lpstr>Utilize DS_NONPDQ_QUERY_MEM</vt:lpstr>
      <vt:lpstr>Utilize DS_NONPDQ_QUERY_MEM</vt:lpstr>
      <vt:lpstr>Utilize DS_NONPDQ_QUERY_MEM</vt:lpstr>
      <vt:lpstr>Utilize DS_NONPDQ_QUERY_MEM</vt:lpstr>
      <vt:lpstr>DBSPACETEMP - Change</vt:lpstr>
      <vt:lpstr>New SMI Table  See Temp space Usage</vt:lpstr>
      <vt:lpstr>New SMI Table  See Temp space Usage</vt:lpstr>
      <vt:lpstr>Summary</vt:lpstr>
      <vt:lpstr>Questions?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Jeff_F1</dc:creator>
  <cp:lastModifiedBy>Jeff Filippi</cp:lastModifiedBy>
  <cp:revision>15</cp:revision>
  <dcterms:created xsi:type="dcterms:W3CDTF">2022-05-31T17:42:54Z</dcterms:created>
  <dcterms:modified xsi:type="dcterms:W3CDTF">2023-04-04T21:33:36Z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2021-03-22T00:00:00Z</vt:filetime>
  </property>
  <property fmtid="{D5CDD505-2E9C-101B-9397-08002B2CF9AE}" pid="3" name="Creator">
    <vt:lpwstr>Acrobat PDFMaker 21 for PowerPoint</vt:lpwstr>
  </property>
  <property fmtid="{D5CDD505-2E9C-101B-9397-08002B2CF9AE}" pid="4" name="LastSaved">
    <vt:filetime>2022-05-31T00:00:00Z</vt:filetime>
  </property>
</Properties>
</file>